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jpg"/>
  <Override PartName="/ppt/media/image7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3" r:id="rId6"/>
    <p:sldId id="262" r:id="rId7"/>
    <p:sldId id="264" r:id="rId8"/>
    <p:sldId id="265" r:id="rId9"/>
    <p:sldId id="266" r:id="rId10"/>
    <p:sldId id="269" r:id="rId11"/>
    <p:sldId id="290" r:id="rId12"/>
    <p:sldId id="275" r:id="rId13"/>
    <p:sldId id="267" r:id="rId14"/>
    <p:sldId id="291" r:id="rId15"/>
    <p:sldId id="270" r:id="rId16"/>
    <p:sldId id="271" r:id="rId17"/>
    <p:sldId id="272" r:id="rId18"/>
    <p:sldId id="274" r:id="rId19"/>
    <p:sldId id="276" r:id="rId20"/>
    <p:sldId id="277" r:id="rId21"/>
    <p:sldId id="278" r:id="rId22"/>
  </p:sldIdLst>
  <p:sldSz cx="9144000" cy="5143500" type="screen16x9"/>
  <p:notesSz cx="6858000" cy="9144000"/>
  <p:embeddedFontLst>
    <p:embeddedFont>
      <p:font typeface="Secular One" panose="00000500000000000000" charset="-79"/>
      <p:regular r:id="rId24"/>
    </p:embeddedFont>
    <p:embeddedFont>
      <p:font typeface="Bebas Neue" panose="020B0604020202020204" charset="0"/>
      <p:regular r:id="rId25"/>
    </p:embeddedFont>
    <p:embeddedFont>
      <p:font typeface="Barlow" panose="020B0604020202020204" charset="0"/>
      <p:regular r:id="rId26"/>
      <p:bold r:id="rId27"/>
      <p:italic r:id="rId28"/>
      <p:boldItalic r:id="rId29"/>
    </p:embeddedFont>
    <p:embeddedFont>
      <p:font typeface="PT Sans" panose="020B060402020202020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Calibri" panose="020F0502020204030204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F77D290-19FB-422A-B7BB-F6B3EDD6EF28}">
          <p14:sldIdLst>
            <p14:sldId id="256"/>
            <p14:sldId id="257"/>
            <p14:sldId id="259"/>
            <p14:sldId id="260"/>
            <p14:sldId id="263"/>
            <p14:sldId id="262"/>
            <p14:sldId id="264"/>
            <p14:sldId id="265"/>
            <p14:sldId id="266"/>
            <p14:sldId id="269"/>
            <p14:sldId id="290"/>
            <p14:sldId id="275"/>
            <p14:sldId id="267"/>
            <p14:sldId id="291"/>
            <p14:sldId id="270"/>
            <p14:sldId id="271"/>
            <p14:sldId id="272"/>
            <p14:sldId id="274"/>
            <p14:sldId id="276"/>
            <p14:sldId id="277"/>
            <p14:sldId id="278"/>
          </p14:sldIdLst>
        </p14:section>
        <p14:section name="Untitled Section" id="{D8FD1421-5B3C-4521-97E6-ACDFBE5B3BD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45"/>
    <a:srgbClr val="B5B8CC"/>
    <a:srgbClr val="BCBFD1"/>
    <a:srgbClr val="E0E1E9"/>
    <a:srgbClr val="B3B7CC"/>
    <a:srgbClr val="D3D5E0"/>
    <a:srgbClr val="E3E4EB"/>
    <a:srgbClr val="CFD1DD"/>
    <a:srgbClr val="FD9AB5"/>
    <a:srgbClr val="E64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64390D-3EB7-41F2-B8C7-1417DA8D6C41}">
  <a:tblStyle styleId="{7764390D-3EB7-41F2-B8C7-1417DA8D6C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5B4A6C0-963B-4E89-A4CA-C2A615E65D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3b9ca14f80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13b9ca14f80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3" name="Google Shape;463;p1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1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1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82" name="Google Shape;482;p1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1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4" name="Google Shape;494;p15"/>
          <p:cNvSpPr txBox="1">
            <a:spLocks noGrp="1"/>
          </p:cNvSpPr>
          <p:nvPr>
            <p:ph type="title"/>
          </p:nvPr>
        </p:nvSpPr>
        <p:spPr>
          <a:xfrm>
            <a:off x="840925" y="3176488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5" name="Google Shape;495;p15"/>
          <p:cNvSpPr txBox="1">
            <a:spLocks noGrp="1"/>
          </p:cNvSpPr>
          <p:nvPr>
            <p:ph type="subTitle" idx="1"/>
          </p:nvPr>
        </p:nvSpPr>
        <p:spPr>
          <a:xfrm>
            <a:off x="840925" y="1435113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6" name="Google Shape;496;p15"/>
          <p:cNvGrpSpPr/>
          <p:nvPr/>
        </p:nvGrpSpPr>
        <p:grpSpPr>
          <a:xfrm>
            <a:off x="-53354" y="-190278"/>
            <a:ext cx="9276145" cy="5361970"/>
            <a:chOff x="-53354" y="-190278"/>
            <a:chExt cx="9276145" cy="5361970"/>
          </a:xfrm>
        </p:grpSpPr>
        <p:sp>
          <p:nvSpPr>
            <p:cNvPr id="497" name="Google Shape;497;p15"/>
            <p:cNvSpPr/>
            <p:nvPr/>
          </p:nvSpPr>
          <p:spPr>
            <a:xfrm rot="1771310">
              <a:off x="10100" y="13667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 rot="1771310">
              <a:off x="8809400" y="2276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771310">
              <a:off x="7064750" y="-1267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771310">
              <a:off x="776675" y="47583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1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13" name="Google Shape;513;p1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1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13225" y="1043852"/>
            <a:ext cx="3478800" cy="18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subTitle" idx="1"/>
          </p:nvPr>
        </p:nvSpPr>
        <p:spPr>
          <a:xfrm>
            <a:off x="713225" y="2839648"/>
            <a:ext cx="34788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" name="Google Shape;527;p16"/>
          <p:cNvGrpSpPr/>
          <p:nvPr/>
        </p:nvGrpSpPr>
        <p:grpSpPr>
          <a:xfrm>
            <a:off x="145521" y="111172"/>
            <a:ext cx="8865220" cy="3470620"/>
            <a:chOff x="145521" y="111172"/>
            <a:chExt cx="8865220" cy="3470620"/>
          </a:xfrm>
        </p:grpSpPr>
        <p:sp>
          <p:nvSpPr>
            <p:cNvPr id="528" name="Google Shape;528;p16"/>
            <p:cNvSpPr/>
            <p:nvPr/>
          </p:nvSpPr>
          <p:spPr>
            <a:xfrm rot="1771310">
              <a:off x="8597350" y="1709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771310">
              <a:off x="208975" y="3168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771310">
              <a:off x="1568275" y="1746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13" name="Google Shape;613;p1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14" name="Google Shape;614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4" name="Google Shape;644;p19"/>
          <p:cNvGrpSpPr/>
          <p:nvPr/>
        </p:nvGrpSpPr>
        <p:grpSpPr>
          <a:xfrm>
            <a:off x="-155204" y="-3"/>
            <a:ext cx="9530395" cy="3591153"/>
            <a:chOff x="-155204" y="-3"/>
            <a:chExt cx="9530395" cy="3591153"/>
          </a:xfrm>
        </p:grpSpPr>
        <p:sp>
          <p:nvSpPr>
            <p:cNvPr id="645" name="Google Shape;645;p19"/>
            <p:cNvSpPr/>
            <p:nvPr/>
          </p:nvSpPr>
          <p:spPr>
            <a:xfrm rot="1771310">
              <a:off x="6451550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 rot="1771310">
              <a:off x="8961800" y="1291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rot="1771310">
              <a:off x="-91750" y="231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8" name="Google Shape;648;p1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13426" y="29946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1"/>
          </p:nvPr>
        </p:nvSpPr>
        <p:spPr>
          <a:xfrm>
            <a:off x="2681302" y="33875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56" name="Google Shape;656;p20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57" name="Google Shape;657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0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66" name="Google Shape;666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0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20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20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20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20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20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20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20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20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0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7" name="Google Shape;68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"/>
          </p:nvPr>
        </p:nvSpPr>
        <p:spPr>
          <a:xfrm>
            <a:off x="4620465" y="1480000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2"/>
          </p:nvPr>
        </p:nvSpPr>
        <p:spPr>
          <a:xfrm>
            <a:off x="4620465" y="2478613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0"/>
          <p:cNvSpPr txBox="1">
            <a:spLocks noGrp="1"/>
          </p:cNvSpPr>
          <p:nvPr>
            <p:ph type="subTitle" idx="3"/>
          </p:nvPr>
        </p:nvSpPr>
        <p:spPr>
          <a:xfrm>
            <a:off x="4620465" y="3477225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0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2" name="Google Shape;692;p20"/>
          <p:cNvSpPr txBox="1">
            <a:spLocks noGrp="1"/>
          </p:cNvSpPr>
          <p:nvPr>
            <p:ph type="subTitle" idx="5"/>
          </p:nvPr>
        </p:nvSpPr>
        <p:spPr>
          <a:xfrm>
            <a:off x="1481301" y="2478602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3" name="Google Shape;693;p20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694" name="Google Shape;694;p20"/>
          <p:cNvGrpSpPr/>
          <p:nvPr/>
        </p:nvGrpSpPr>
        <p:grpSpPr>
          <a:xfrm>
            <a:off x="323871" y="-84053"/>
            <a:ext cx="8668904" cy="5098353"/>
            <a:chOff x="323871" y="-84053"/>
            <a:chExt cx="8668904" cy="5098353"/>
          </a:xfrm>
        </p:grpSpPr>
        <p:sp>
          <p:nvSpPr>
            <p:cNvPr id="695" name="Google Shape;695;p20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6" name="Google Shape;696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266124" y="21301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20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8" name="Google Shape;698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215749" y="44177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44" name="Google Shape;744;p2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2" name="Google Shape;762;p2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63" name="Google Shape;763;p2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2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2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2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5" name="Google Shape;77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2"/>
          <p:cNvSpPr txBox="1">
            <a:spLocks noGrp="1"/>
          </p:cNvSpPr>
          <p:nvPr>
            <p:ph type="subTitle" idx="1"/>
          </p:nvPr>
        </p:nvSpPr>
        <p:spPr>
          <a:xfrm>
            <a:off x="1503754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2"/>
          <p:cNvSpPr txBox="1">
            <a:spLocks noGrp="1"/>
          </p:cNvSpPr>
          <p:nvPr>
            <p:ph type="subTitle" idx="2"/>
          </p:nvPr>
        </p:nvSpPr>
        <p:spPr>
          <a:xfrm>
            <a:off x="4856961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2"/>
          <p:cNvSpPr txBox="1">
            <a:spLocks noGrp="1"/>
          </p:cNvSpPr>
          <p:nvPr>
            <p:ph type="subTitle" idx="3"/>
          </p:nvPr>
        </p:nvSpPr>
        <p:spPr>
          <a:xfrm>
            <a:off x="1503754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22"/>
          <p:cNvSpPr txBox="1">
            <a:spLocks noGrp="1"/>
          </p:cNvSpPr>
          <p:nvPr>
            <p:ph type="subTitle" idx="4"/>
          </p:nvPr>
        </p:nvSpPr>
        <p:spPr>
          <a:xfrm>
            <a:off x="4856961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2"/>
          <p:cNvSpPr txBox="1">
            <a:spLocks noGrp="1"/>
          </p:cNvSpPr>
          <p:nvPr>
            <p:ph type="subTitle" idx="5"/>
          </p:nvPr>
        </p:nvSpPr>
        <p:spPr>
          <a:xfrm>
            <a:off x="1503754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1" name="Google Shape;781;p22"/>
          <p:cNvSpPr txBox="1">
            <a:spLocks noGrp="1"/>
          </p:cNvSpPr>
          <p:nvPr>
            <p:ph type="subTitle" idx="6"/>
          </p:nvPr>
        </p:nvSpPr>
        <p:spPr>
          <a:xfrm>
            <a:off x="4856957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2" name="Google Shape;782;p22"/>
          <p:cNvSpPr txBox="1">
            <a:spLocks noGrp="1"/>
          </p:cNvSpPr>
          <p:nvPr>
            <p:ph type="subTitle" idx="7"/>
          </p:nvPr>
        </p:nvSpPr>
        <p:spPr>
          <a:xfrm>
            <a:off x="1503754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3" name="Google Shape;783;p22"/>
          <p:cNvSpPr txBox="1">
            <a:spLocks noGrp="1"/>
          </p:cNvSpPr>
          <p:nvPr>
            <p:ph type="subTitle" idx="8"/>
          </p:nvPr>
        </p:nvSpPr>
        <p:spPr>
          <a:xfrm>
            <a:off x="4856958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84" name="Google Shape;784;p22"/>
          <p:cNvGrpSpPr/>
          <p:nvPr/>
        </p:nvGrpSpPr>
        <p:grpSpPr>
          <a:xfrm>
            <a:off x="36974" y="-206003"/>
            <a:ext cx="9048876" cy="5123895"/>
            <a:chOff x="36974" y="-206003"/>
            <a:chExt cx="9048876" cy="5123895"/>
          </a:xfrm>
        </p:grpSpPr>
        <p:sp>
          <p:nvSpPr>
            <p:cNvPr id="785" name="Google Shape;785;p22"/>
            <p:cNvSpPr/>
            <p:nvPr/>
          </p:nvSpPr>
          <p:spPr>
            <a:xfrm rot="1771310">
              <a:off x="2305350" y="4504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6" name="Google Shape;786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59199" y="29518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36974" y="13420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 rot="1771310">
              <a:off x="2562150" y="-14248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2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91" name="Google Shape;791;p2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92" name="Google Shape;792;p2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800;p2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01" name="Google Shape;801;p2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810" name="Google Shape;810;p2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1" name="Google Shape;811;p2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2" name="Google Shape;812;p2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3" name="Google Shape;813;p2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4" name="Google Shape;814;p2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5" name="Google Shape;815;p2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6" name="Google Shape;816;p2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7" name="Google Shape;817;p2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8" name="Google Shape;818;p2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9" name="Google Shape;819;p2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0" name="Google Shape;820;p2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1" name="Google Shape;821;p2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22" name="Google Shape;82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23"/>
          <p:cNvSpPr txBox="1">
            <a:spLocks noGrp="1"/>
          </p:cNvSpPr>
          <p:nvPr>
            <p:ph type="subTitle" idx="1"/>
          </p:nvPr>
        </p:nvSpPr>
        <p:spPr>
          <a:xfrm>
            <a:off x="1382815" y="1802996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23"/>
          <p:cNvSpPr txBox="1">
            <a:spLocks noGrp="1"/>
          </p:cNvSpPr>
          <p:nvPr>
            <p:ph type="subTitle" idx="2"/>
          </p:nvPr>
        </p:nvSpPr>
        <p:spPr>
          <a:xfrm>
            <a:off x="5269532" y="1802996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23"/>
          <p:cNvSpPr txBox="1">
            <a:spLocks noGrp="1"/>
          </p:cNvSpPr>
          <p:nvPr>
            <p:ph type="subTitle" idx="3"/>
          </p:nvPr>
        </p:nvSpPr>
        <p:spPr>
          <a:xfrm>
            <a:off x="1382815" y="3992215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3"/>
          <p:cNvSpPr txBox="1">
            <a:spLocks noGrp="1"/>
          </p:cNvSpPr>
          <p:nvPr>
            <p:ph type="subTitle" idx="4"/>
          </p:nvPr>
        </p:nvSpPr>
        <p:spPr>
          <a:xfrm>
            <a:off x="5269532" y="2917969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3"/>
          <p:cNvSpPr txBox="1">
            <a:spLocks noGrp="1"/>
          </p:cNvSpPr>
          <p:nvPr>
            <p:ph type="subTitle" idx="5"/>
          </p:nvPr>
        </p:nvSpPr>
        <p:spPr>
          <a:xfrm>
            <a:off x="1382815" y="2917969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23"/>
          <p:cNvSpPr txBox="1">
            <a:spLocks noGrp="1"/>
          </p:cNvSpPr>
          <p:nvPr>
            <p:ph type="subTitle" idx="6"/>
          </p:nvPr>
        </p:nvSpPr>
        <p:spPr>
          <a:xfrm>
            <a:off x="5269532" y="3992215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23"/>
          <p:cNvSpPr txBox="1">
            <a:spLocks noGrp="1"/>
          </p:cNvSpPr>
          <p:nvPr>
            <p:ph type="subTitle" idx="7"/>
          </p:nvPr>
        </p:nvSpPr>
        <p:spPr>
          <a:xfrm>
            <a:off x="1382815" y="1451076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0" name="Google Shape;830;p23"/>
          <p:cNvSpPr txBox="1">
            <a:spLocks noGrp="1"/>
          </p:cNvSpPr>
          <p:nvPr>
            <p:ph type="subTitle" idx="8"/>
          </p:nvPr>
        </p:nvSpPr>
        <p:spPr>
          <a:xfrm>
            <a:off x="5269532" y="1451076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1" name="Google Shape;831;p23"/>
          <p:cNvSpPr txBox="1">
            <a:spLocks noGrp="1"/>
          </p:cNvSpPr>
          <p:nvPr>
            <p:ph type="subTitle" idx="9"/>
          </p:nvPr>
        </p:nvSpPr>
        <p:spPr>
          <a:xfrm>
            <a:off x="1382815" y="3636763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2" name="Google Shape;832;p23"/>
          <p:cNvSpPr txBox="1">
            <a:spLocks noGrp="1"/>
          </p:cNvSpPr>
          <p:nvPr>
            <p:ph type="subTitle" idx="13"/>
          </p:nvPr>
        </p:nvSpPr>
        <p:spPr>
          <a:xfrm>
            <a:off x="5269532" y="2566051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3" name="Google Shape;833;p23"/>
          <p:cNvSpPr txBox="1">
            <a:spLocks noGrp="1"/>
          </p:cNvSpPr>
          <p:nvPr>
            <p:ph type="subTitle" idx="14"/>
          </p:nvPr>
        </p:nvSpPr>
        <p:spPr>
          <a:xfrm>
            <a:off x="1382815" y="2566051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4" name="Google Shape;834;p23"/>
          <p:cNvSpPr txBox="1">
            <a:spLocks noGrp="1"/>
          </p:cNvSpPr>
          <p:nvPr>
            <p:ph type="subTitle" idx="15"/>
          </p:nvPr>
        </p:nvSpPr>
        <p:spPr>
          <a:xfrm>
            <a:off x="5269532" y="3636763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835" name="Google Shape;835;p23"/>
          <p:cNvGrpSpPr/>
          <p:nvPr/>
        </p:nvGrpSpPr>
        <p:grpSpPr>
          <a:xfrm>
            <a:off x="-55654" y="-93253"/>
            <a:ext cx="7811720" cy="5209445"/>
            <a:chOff x="-55654" y="-93253"/>
            <a:chExt cx="7811720" cy="5209445"/>
          </a:xfrm>
        </p:grpSpPr>
        <p:sp>
          <p:nvSpPr>
            <p:cNvPr id="836" name="Google Shape;836;p23"/>
            <p:cNvSpPr/>
            <p:nvPr/>
          </p:nvSpPr>
          <p:spPr>
            <a:xfrm rot="1771310">
              <a:off x="3771075" y="-297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 rot="1771310">
              <a:off x="7342675" y="47028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 rot="1771310">
              <a:off x="7800" y="1454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9" name="Google Shape;839;p2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332674" y="45047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842" name="Google Shape;842;p2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43" name="Google Shape;843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2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52" name="Google Shape;852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860;p2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861" name="Google Shape;861;p2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2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4" name="Google Shape;864;p2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5" name="Google Shape;865;p2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" name="Google Shape;866;p2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7" name="Google Shape;867;p2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2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9" name="Google Shape;869;p2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0" name="Google Shape;870;p2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1" name="Google Shape;871;p2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2" name="Google Shape;872;p2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73" name="Google Shape;873;p24"/>
          <p:cNvSpPr txBox="1">
            <a:spLocks noGrp="1"/>
          </p:cNvSpPr>
          <p:nvPr>
            <p:ph type="title" hasCustomPrompt="1"/>
          </p:nvPr>
        </p:nvSpPr>
        <p:spPr>
          <a:xfrm>
            <a:off x="993600" y="596850"/>
            <a:ext cx="35754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4" name="Google Shape;874;p24"/>
          <p:cNvSpPr txBox="1">
            <a:spLocks noGrp="1"/>
          </p:cNvSpPr>
          <p:nvPr>
            <p:ph type="subTitle" idx="1"/>
          </p:nvPr>
        </p:nvSpPr>
        <p:spPr>
          <a:xfrm>
            <a:off x="993600" y="1311313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title" idx="2" hasCustomPrompt="1"/>
          </p:nvPr>
        </p:nvSpPr>
        <p:spPr>
          <a:xfrm>
            <a:off x="4575000" y="1880896"/>
            <a:ext cx="35754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3"/>
          </p:nvPr>
        </p:nvSpPr>
        <p:spPr>
          <a:xfrm>
            <a:off x="4575000" y="2612332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title" idx="4" hasCustomPrompt="1"/>
          </p:nvPr>
        </p:nvSpPr>
        <p:spPr>
          <a:xfrm>
            <a:off x="993600" y="3192254"/>
            <a:ext cx="35754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5"/>
          </p:nvPr>
        </p:nvSpPr>
        <p:spPr>
          <a:xfrm>
            <a:off x="993600" y="3932151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879" name="Google Shape;879;p24"/>
          <p:cNvGrpSpPr/>
          <p:nvPr/>
        </p:nvGrpSpPr>
        <p:grpSpPr>
          <a:xfrm>
            <a:off x="282821" y="-92553"/>
            <a:ext cx="8823070" cy="2598870"/>
            <a:chOff x="282821" y="-92553"/>
            <a:chExt cx="8823070" cy="2598870"/>
          </a:xfrm>
        </p:grpSpPr>
        <p:sp>
          <p:nvSpPr>
            <p:cNvPr id="880" name="Google Shape;880;p24"/>
            <p:cNvSpPr/>
            <p:nvPr/>
          </p:nvSpPr>
          <p:spPr>
            <a:xfrm rot="1771310">
              <a:off x="346275" y="2528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 rot="1771310">
              <a:off x="8692500" y="2092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 rot="1771310">
              <a:off x="5042025" y="-290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2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885" name="Google Shape;885;p2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86" name="Google Shape;886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2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95" name="Google Shape;895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2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04" name="Google Shape;904;p2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2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2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2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8" name="Google Shape;908;p2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2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2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1" name="Google Shape;911;p2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2" name="Google Shape;912;p2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2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5" name="Google Shape;915;p2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16" name="Google Shape;916;p25"/>
          <p:cNvSpPr txBox="1">
            <a:spLocks noGrp="1"/>
          </p:cNvSpPr>
          <p:nvPr>
            <p:ph type="title" hasCustomPrompt="1"/>
          </p:nvPr>
        </p:nvSpPr>
        <p:spPr>
          <a:xfrm>
            <a:off x="1474900" y="1809700"/>
            <a:ext cx="11004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25"/>
          <p:cNvSpPr txBox="1">
            <a:spLocks noGrp="1"/>
          </p:cNvSpPr>
          <p:nvPr>
            <p:ph type="subTitle" idx="1"/>
          </p:nvPr>
        </p:nvSpPr>
        <p:spPr>
          <a:xfrm>
            <a:off x="938500" y="31719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18" name="Google Shape;918;p25"/>
          <p:cNvSpPr txBox="1">
            <a:spLocks noGrp="1"/>
          </p:cNvSpPr>
          <p:nvPr>
            <p:ph type="subTitle" idx="2"/>
          </p:nvPr>
        </p:nvSpPr>
        <p:spPr>
          <a:xfrm>
            <a:off x="9385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919" name="Google Shape;919;p25"/>
          <p:cNvSpPr txBox="1">
            <a:spLocks noGrp="1"/>
          </p:cNvSpPr>
          <p:nvPr>
            <p:ph type="title" idx="3" hasCustomPrompt="1"/>
          </p:nvPr>
        </p:nvSpPr>
        <p:spPr>
          <a:xfrm>
            <a:off x="6420050" y="180970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0" name="Google Shape;920;p25"/>
          <p:cNvSpPr txBox="1">
            <a:spLocks noGrp="1"/>
          </p:cNvSpPr>
          <p:nvPr>
            <p:ph type="subTitle" idx="4"/>
          </p:nvPr>
        </p:nvSpPr>
        <p:spPr>
          <a:xfrm>
            <a:off x="3485400" y="361080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21" name="Google Shape;921;p25"/>
          <p:cNvSpPr txBox="1">
            <a:spLocks noGrp="1"/>
          </p:cNvSpPr>
          <p:nvPr>
            <p:ph type="subTitle" idx="5"/>
          </p:nvPr>
        </p:nvSpPr>
        <p:spPr>
          <a:xfrm>
            <a:off x="3485400" y="325493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922" name="Google Shape;922;p25"/>
          <p:cNvSpPr txBox="1">
            <a:spLocks noGrp="1"/>
          </p:cNvSpPr>
          <p:nvPr>
            <p:ph type="title" idx="6" hasCustomPrompt="1"/>
          </p:nvPr>
        </p:nvSpPr>
        <p:spPr>
          <a:xfrm>
            <a:off x="3873150" y="209613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3" name="Google Shape;923;p25"/>
          <p:cNvSpPr txBox="1">
            <a:spLocks noGrp="1"/>
          </p:cNvSpPr>
          <p:nvPr>
            <p:ph type="subTitle" idx="7"/>
          </p:nvPr>
        </p:nvSpPr>
        <p:spPr>
          <a:xfrm>
            <a:off x="6032300" y="31719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24" name="Google Shape;924;p25"/>
          <p:cNvSpPr txBox="1">
            <a:spLocks noGrp="1"/>
          </p:cNvSpPr>
          <p:nvPr>
            <p:ph type="subTitle" idx="8"/>
          </p:nvPr>
        </p:nvSpPr>
        <p:spPr>
          <a:xfrm>
            <a:off x="60323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925" name="Google Shape;925;p25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26" name="Google Shape;926;p25"/>
          <p:cNvGrpSpPr/>
          <p:nvPr/>
        </p:nvGrpSpPr>
        <p:grpSpPr>
          <a:xfrm>
            <a:off x="55999" y="-196653"/>
            <a:ext cx="9087992" cy="5218328"/>
            <a:chOff x="55999" y="-196653"/>
            <a:chExt cx="9087992" cy="5218328"/>
          </a:xfrm>
        </p:grpSpPr>
        <p:sp>
          <p:nvSpPr>
            <p:cNvPr id="927" name="Google Shape;927;p25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8" name="Google Shape;928;p25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7824499" y="44251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25"/>
            <p:cNvSpPr/>
            <p:nvPr/>
          </p:nvSpPr>
          <p:spPr>
            <a:xfrm rot="1771310">
              <a:off x="8730600" y="11021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5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5999" y="17335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5"/>
            <p:cNvSpPr/>
            <p:nvPr/>
          </p:nvSpPr>
          <p:spPr>
            <a:xfrm rot="1771310">
              <a:off x="1648375" y="45484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28" name="Google Shape;128;p5"/>
            <p:cNvGrpSpPr/>
            <p:nvPr/>
          </p:nvGrpSpPr>
          <p:grpSpPr>
            <a:xfrm flipH="1">
              <a:off x="5831182" y="2927242"/>
              <a:ext cx="3303413" cy="1672498"/>
              <a:chOff x="-6475" y="2302000"/>
              <a:chExt cx="3303413" cy="1866002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568895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6475" y="2927242"/>
              <a:ext cx="3303413" cy="1672498"/>
              <a:chOff x="-6475" y="2302000"/>
              <a:chExt cx="3303413" cy="1866002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568900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5067663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1867426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5067663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1867426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910021" y="62647"/>
            <a:ext cx="7759170" cy="4779770"/>
            <a:chOff x="910021" y="62647"/>
            <a:chExt cx="7759170" cy="4779770"/>
          </a:xfrm>
        </p:grpSpPr>
        <p:sp>
          <p:nvSpPr>
            <p:cNvPr id="165" name="Google Shape;165;p5"/>
            <p:cNvSpPr/>
            <p:nvPr/>
          </p:nvSpPr>
          <p:spPr>
            <a:xfrm rot="1771310">
              <a:off x="8255800" y="427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771310">
              <a:off x="1930850" y="126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771310">
              <a:off x="97347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70" name="Google Shape;170;p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89" name="Google Shape;189;p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-213729" y="-163478"/>
            <a:ext cx="9457454" cy="4033703"/>
            <a:chOff x="-213729" y="-163478"/>
            <a:chExt cx="9457454" cy="4033703"/>
          </a:xfrm>
        </p:grpSpPr>
        <p:sp>
          <p:nvSpPr>
            <p:cNvPr id="203" name="Google Shape;203;p6"/>
            <p:cNvSpPr/>
            <p:nvPr/>
          </p:nvSpPr>
          <p:spPr>
            <a:xfrm rot="1771310">
              <a:off x="7280225" y="-999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1771310">
              <a:off x="-150275" y="2595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517074" y="32736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66224" y="-220453"/>
            <a:ext cx="6082317" cy="5062870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87" name="Google Shape;287;p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97" name="Google Shape;297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06" name="Google Shape;306;p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080609" y="-196653"/>
            <a:ext cx="7952267" cy="5135645"/>
            <a:chOff x="1080609" y="-196653"/>
            <a:chExt cx="7952267" cy="5135645"/>
          </a:xfrm>
        </p:grpSpPr>
        <p:sp>
          <p:nvSpPr>
            <p:cNvPr id="321" name="Google Shape;321;p9"/>
            <p:cNvSpPr/>
            <p:nvPr/>
          </p:nvSpPr>
          <p:spPr>
            <a:xfrm rot="1771310">
              <a:off x="8255800" y="-555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771310">
              <a:off x="1144063" y="4525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4" name="Google Shape;324;p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06224" y="11809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34" name="Google Shape;334;p1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344" name="Google Shape;344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53" name="Google Shape;353;p1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1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1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1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1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1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1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65" name="Google Shape;3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0325"/>
            <a:ext cx="4659900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>
            <a:spLocks noGrp="1"/>
          </p:cNvSpPr>
          <p:nvPr>
            <p:ph type="subTitle" idx="1"/>
          </p:nvPr>
        </p:nvSpPr>
        <p:spPr>
          <a:xfrm>
            <a:off x="907875" y="2831375"/>
            <a:ext cx="4465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7" name="Google Shape;367;p11"/>
          <p:cNvGrpSpPr/>
          <p:nvPr/>
        </p:nvGrpSpPr>
        <p:grpSpPr>
          <a:xfrm>
            <a:off x="2367796" y="-196653"/>
            <a:ext cx="7063013" cy="1891585"/>
            <a:chOff x="2367796" y="-196653"/>
            <a:chExt cx="7063013" cy="1891585"/>
          </a:xfrm>
        </p:grpSpPr>
        <p:sp>
          <p:nvSpPr>
            <p:cNvPr id="368" name="Google Shape;368;p11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9" name="Google Shape;369;p11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73" name="Google Shape;373;p1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74" name="Google Shape;374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3"/>
            <p:cNvGrpSpPr/>
            <p:nvPr/>
          </p:nvGrpSpPr>
          <p:grpSpPr>
            <a:xfrm>
              <a:off x="-6475" y="2927242"/>
              <a:ext cx="3303413" cy="1672508"/>
              <a:chOff x="-6475" y="2302000"/>
              <a:chExt cx="3303413" cy="1866014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51975" y="3112061"/>
                <a:ext cx="298800" cy="105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281225" y="3216155"/>
                <a:ext cx="298800" cy="951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1710450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68903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1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92" name="Google Shape;392;p1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1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1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1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1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1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1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1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1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1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4" name="Google Shape;40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13"/>
          <p:cNvGrpSpPr/>
          <p:nvPr/>
        </p:nvGrpSpPr>
        <p:grpSpPr>
          <a:xfrm>
            <a:off x="25174" y="9"/>
            <a:ext cx="9118817" cy="5080833"/>
            <a:chOff x="25174" y="9"/>
            <a:chExt cx="9118817" cy="5080833"/>
          </a:xfrm>
        </p:grpSpPr>
        <p:sp>
          <p:nvSpPr>
            <p:cNvPr id="406" name="Google Shape;406;p13"/>
            <p:cNvSpPr/>
            <p:nvPr/>
          </p:nvSpPr>
          <p:spPr>
            <a:xfrm rot="1771310">
              <a:off x="8730600" y="11043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1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5174" y="4305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3"/>
            <p:cNvSpPr/>
            <p:nvPr/>
          </p:nvSpPr>
          <p:spPr>
            <a:xfrm rot="1771310">
              <a:off x="4677350" y="4667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rot="1771310">
              <a:off x="538250" y="63526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5" r:id="rId12"/>
    <p:sldLayoutId id="2147483666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ctrTitle" idx="2"/>
          </p:nvPr>
        </p:nvSpPr>
        <p:spPr>
          <a:xfrm>
            <a:off x="353729" y="1428559"/>
            <a:ext cx="4662712" cy="990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DES3 Algorithm</a:t>
            </a:r>
            <a:endParaRPr dirty="0"/>
          </a:p>
        </p:txBody>
      </p:sp>
      <p:sp>
        <p:nvSpPr>
          <p:cNvPr id="1074" name="Google Shape;1074;p32"/>
          <p:cNvSpPr/>
          <p:nvPr/>
        </p:nvSpPr>
        <p:spPr>
          <a:xfrm>
            <a:off x="333806" y="3991042"/>
            <a:ext cx="4516992" cy="488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lt2"/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SA" dirty="0" smtClean="0">
                <a:solidFill>
                  <a:schemeClr val="bg1"/>
                </a:solidFill>
              </a:rPr>
              <a:t>وصال الحاج علي   حليمة العلي</a:t>
            </a:r>
            <a:r>
              <a:rPr lang="tr-TR" dirty="0" smtClean="0">
                <a:solidFill>
                  <a:schemeClr val="bg1"/>
                </a:solidFill>
              </a:rPr>
              <a:t> </a:t>
            </a:r>
            <a:r>
              <a:rPr lang="ar-SA" dirty="0" smtClean="0">
                <a:solidFill>
                  <a:schemeClr val="bg1"/>
                </a:solidFill>
              </a:rPr>
              <a:t>إعداد: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600" dirty="0" smtClean="0">
                <a:solidFill>
                  <a:schemeClr val="bg1"/>
                </a:solidFill>
              </a:rPr>
              <a:t>إشراف: </a:t>
            </a:r>
            <a:r>
              <a:rPr lang="ar-SA" sz="1600" dirty="0" err="1" smtClean="0">
                <a:solidFill>
                  <a:schemeClr val="bg1"/>
                </a:solidFill>
              </a:rPr>
              <a:t>د.صهيب</a:t>
            </a:r>
            <a:r>
              <a:rPr lang="ar-SA" sz="1600" dirty="0" smtClean="0">
                <a:solidFill>
                  <a:schemeClr val="bg1"/>
                </a:solidFill>
              </a:rPr>
              <a:t> بكور   م. إخلاص عثمان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1086" name="Google Shape;1086;p32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4931700" y="4328631"/>
            <a:ext cx="854948" cy="70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2"/>
          <p:cNvGrpSpPr/>
          <p:nvPr/>
        </p:nvGrpSpPr>
        <p:grpSpPr>
          <a:xfrm>
            <a:off x="8057785" y="1252227"/>
            <a:ext cx="745978" cy="516368"/>
            <a:chOff x="923424" y="1580182"/>
            <a:chExt cx="1171264" cy="810752"/>
          </a:xfrm>
        </p:grpSpPr>
        <p:sp>
          <p:nvSpPr>
            <p:cNvPr id="1088" name="Google Shape;1088;p3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6865034" y="147711"/>
            <a:ext cx="2215661" cy="1441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" name="Rectangle 2"/>
          <p:cNvSpPr/>
          <p:nvPr/>
        </p:nvSpPr>
        <p:spPr>
          <a:xfrm>
            <a:off x="6724358" y="104193"/>
            <a:ext cx="22648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SA" dirty="0">
                <a:solidFill>
                  <a:schemeClr val="tx1"/>
                </a:solidFill>
              </a:rPr>
              <a:t>جامعة حلب في المناطق المحررة</a:t>
            </a:r>
          </a:p>
          <a:p>
            <a:pPr algn="r"/>
            <a:r>
              <a:rPr lang="ar-SA" dirty="0">
                <a:solidFill>
                  <a:schemeClr val="tx1"/>
                </a:solidFill>
              </a:rPr>
              <a:t>كلية الهندسة المعلوماتية </a:t>
            </a:r>
          </a:p>
          <a:p>
            <a:pPr algn="r"/>
            <a:r>
              <a:rPr lang="ar-SA" dirty="0">
                <a:solidFill>
                  <a:schemeClr val="tx1"/>
                </a:solidFill>
              </a:rPr>
              <a:t>سنة رابعة</a:t>
            </a:r>
          </a:p>
          <a:p>
            <a:pPr algn="r"/>
            <a:r>
              <a:rPr lang="ar-SA" dirty="0">
                <a:solidFill>
                  <a:schemeClr val="tx1"/>
                </a:solidFill>
              </a:rPr>
              <a:t>أمن معلومات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1" y="33793"/>
            <a:ext cx="1151828" cy="10686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0" name="Google Shape;162;p29"/>
          <p:cNvGrpSpPr/>
          <p:nvPr/>
        </p:nvGrpSpPr>
        <p:grpSpPr>
          <a:xfrm>
            <a:off x="5615096" y="1898183"/>
            <a:ext cx="2499875" cy="2595051"/>
            <a:chOff x="989739" y="1048525"/>
            <a:chExt cx="3024650" cy="3309778"/>
          </a:xfrm>
        </p:grpSpPr>
        <p:sp>
          <p:nvSpPr>
            <p:cNvPr id="38" name="Google Shape;163;p29"/>
            <p:cNvSpPr/>
            <p:nvPr/>
          </p:nvSpPr>
          <p:spPr>
            <a:xfrm>
              <a:off x="3778000" y="1055743"/>
              <a:ext cx="227152" cy="225698"/>
            </a:xfrm>
            <a:custGeom>
              <a:avLst/>
              <a:gdLst/>
              <a:ahLst/>
              <a:cxnLst/>
              <a:rect l="l" t="t" r="r" b="b"/>
              <a:pathLst>
                <a:path w="2428" h="2336" extrusionOk="0">
                  <a:moveTo>
                    <a:pt x="1260" y="1"/>
                  </a:moveTo>
                  <a:cubicBezTo>
                    <a:pt x="788" y="1"/>
                    <a:pt x="361" y="285"/>
                    <a:pt x="181" y="723"/>
                  </a:cubicBezTo>
                  <a:cubicBezTo>
                    <a:pt x="0" y="1158"/>
                    <a:pt x="100" y="1661"/>
                    <a:pt x="434" y="1994"/>
                  </a:cubicBezTo>
                  <a:cubicBezTo>
                    <a:pt x="657" y="2217"/>
                    <a:pt x="956" y="2336"/>
                    <a:pt x="1259" y="2336"/>
                  </a:cubicBezTo>
                  <a:cubicBezTo>
                    <a:pt x="1410" y="2336"/>
                    <a:pt x="1562" y="2307"/>
                    <a:pt x="1707" y="2247"/>
                  </a:cubicBezTo>
                  <a:cubicBezTo>
                    <a:pt x="2143" y="2067"/>
                    <a:pt x="2427" y="1640"/>
                    <a:pt x="2427" y="1168"/>
                  </a:cubicBezTo>
                  <a:cubicBezTo>
                    <a:pt x="2427" y="524"/>
                    <a:pt x="1904" y="1"/>
                    <a:pt x="126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164;p29"/>
            <p:cNvGrpSpPr/>
            <p:nvPr/>
          </p:nvGrpSpPr>
          <p:grpSpPr>
            <a:xfrm>
              <a:off x="989739" y="1048525"/>
              <a:ext cx="3024650" cy="3309778"/>
              <a:chOff x="-5891675" y="336425"/>
              <a:chExt cx="3101250" cy="3393600"/>
            </a:xfrm>
          </p:grpSpPr>
          <p:sp>
            <p:nvSpPr>
              <p:cNvPr id="40" name="Google Shape;165;p29"/>
              <p:cNvSpPr/>
              <p:nvPr/>
            </p:nvSpPr>
            <p:spPr>
              <a:xfrm>
                <a:off x="-5567850" y="2977775"/>
                <a:ext cx="2509100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100364" h="7644" extrusionOk="0">
                    <a:moveTo>
                      <a:pt x="7924" y="0"/>
                    </a:moveTo>
                    <a:lnTo>
                      <a:pt x="1" y="7643"/>
                    </a:lnTo>
                    <a:lnTo>
                      <a:pt x="100364" y="7643"/>
                    </a:lnTo>
                    <a:lnTo>
                      <a:pt x="92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;p29"/>
              <p:cNvSpPr/>
              <p:nvPr/>
            </p:nvSpPr>
            <p:spPr>
              <a:xfrm>
                <a:off x="-5576575" y="2971225"/>
                <a:ext cx="2526575" cy="204150"/>
              </a:xfrm>
              <a:custGeom>
                <a:avLst/>
                <a:gdLst/>
                <a:ahLst/>
                <a:cxnLst/>
                <a:rect l="l" t="t" r="r" b="b"/>
                <a:pathLst>
                  <a:path w="101063" h="8166" extrusionOk="0">
                    <a:moveTo>
                      <a:pt x="92685" y="523"/>
                    </a:moveTo>
                    <a:lnTo>
                      <a:pt x="100069" y="7645"/>
                    </a:lnTo>
                    <a:lnTo>
                      <a:pt x="994" y="7645"/>
                    </a:lnTo>
                    <a:lnTo>
                      <a:pt x="8378" y="523"/>
                    </a:lnTo>
                    <a:close/>
                    <a:moveTo>
                      <a:pt x="8273" y="1"/>
                    </a:moveTo>
                    <a:cubicBezTo>
                      <a:pt x="8206" y="1"/>
                      <a:pt x="8141" y="27"/>
                      <a:pt x="8092" y="75"/>
                    </a:cubicBezTo>
                    <a:lnTo>
                      <a:pt x="170" y="7718"/>
                    </a:lnTo>
                    <a:cubicBezTo>
                      <a:pt x="0" y="7881"/>
                      <a:pt x="115" y="8166"/>
                      <a:pt x="350" y="8166"/>
                    </a:cubicBezTo>
                    <a:lnTo>
                      <a:pt x="100713" y="8166"/>
                    </a:lnTo>
                    <a:cubicBezTo>
                      <a:pt x="100948" y="8166"/>
                      <a:pt x="101063" y="7880"/>
                      <a:pt x="100893" y="7718"/>
                    </a:cubicBezTo>
                    <a:lnTo>
                      <a:pt x="92971" y="75"/>
                    </a:lnTo>
                    <a:cubicBezTo>
                      <a:pt x="92922" y="27"/>
                      <a:pt x="92857" y="1"/>
                      <a:pt x="9279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7;p29"/>
              <p:cNvSpPr/>
              <p:nvPr/>
            </p:nvSpPr>
            <p:spPr>
              <a:xfrm>
                <a:off x="-5367125" y="2980250"/>
                <a:ext cx="2029575" cy="142450"/>
              </a:xfrm>
              <a:custGeom>
                <a:avLst/>
                <a:gdLst/>
                <a:ahLst/>
                <a:cxnLst/>
                <a:rect l="l" t="t" r="r" b="b"/>
                <a:pathLst>
                  <a:path w="81183" h="5698" extrusionOk="0">
                    <a:moveTo>
                      <a:pt x="40592" y="0"/>
                    </a:moveTo>
                    <a:cubicBezTo>
                      <a:pt x="18173" y="0"/>
                      <a:pt x="0" y="1276"/>
                      <a:pt x="0" y="2849"/>
                    </a:cubicBezTo>
                    <a:cubicBezTo>
                      <a:pt x="0" y="4421"/>
                      <a:pt x="18173" y="5698"/>
                      <a:pt x="40592" y="5698"/>
                    </a:cubicBezTo>
                    <a:cubicBezTo>
                      <a:pt x="63009" y="5698"/>
                      <a:pt x="81183" y="4423"/>
                      <a:pt x="81183" y="2849"/>
                    </a:cubicBezTo>
                    <a:cubicBezTo>
                      <a:pt x="81183" y="1276"/>
                      <a:pt x="63009" y="0"/>
                      <a:pt x="405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0B8"/>
                  </a:gs>
                  <a:gs pos="100000">
                    <a:srgbClr val="E23480"/>
                  </a:gs>
                </a:gsLst>
                <a:lin ang="540000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;p29"/>
              <p:cNvSpPr/>
              <p:nvPr/>
            </p:nvSpPr>
            <p:spPr>
              <a:xfrm>
                <a:off x="-5567850" y="3168850"/>
                <a:ext cx="2509100" cy="177150"/>
              </a:xfrm>
              <a:custGeom>
                <a:avLst/>
                <a:gdLst/>
                <a:ahLst/>
                <a:cxnLst/>
                <a:rect l="l" t="t" r="r" b="b"/>
                <a:pathLst>
                  <a:path w="100364" h="7086" extrusionOk="0">
                    <a:moveTo>
                      <a:pt x="1" y="0"/>
                    </a:moveTo>
                    <a:lnTo>
                      <a:pt x="1" y="7085"/>
                    </a:lnTo>
                    <a:lnTo>
                      <a:pt x="100364" y="7085"/>
                    </a:lnTo>
                    <a:lnTo>
                      <a:pt x="100364" y="0"/>
                    </a:lnTo>
                    <a:close/>
                  </a:path>
                </a:pathLst>
              </a:custGeom>
              <a:solidFill>
                <a:srgbClr val="AAB1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9;p29"/>
              <p:cNvSpPr/>
              <p:nvPr/>
            </p:nvSpPr>
            <p:spPr>
              <a:xfrm>
                <a:off x="-5574350" y="3162350"/>
                <a:ext cx="252212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100885" h="7606" extrusionOk="0">
                    <a:moveTo>
                      <a:pt x="100364" y="521"/>
                    </a:moveTo>
                    <a:lnTo>
                      <a:pt x="100364" y="7085"/>
                    </a:lnTo>
                    <a:lnTo>
                      <a:pt x="521" y="7085"/>
                    </a:lnTo>
                    <a:lnTo>
                      <a:pt x="521" y="521"/>
                    </a:lnTo>
                    <a:close/>
                    <a:moveTo>
                      <a:pt x="261" y="0"/>
                    </a:moveTo>
                    <a:cubicBezTo>
                      <a:pt x="117" y="0"/>
                      <a:pt x="1" y="116"/>
                      <a:pt x="1" y="260"/>
                    </a:cubicBezTo>
                    <a:lnTo>
                      <a:pt x="1" y="7345"/>
                    </a:lnTo>
                    <a:cubicBezTo>
                      <a:pt x="1" y="7488"/>
                      <a:pt x="117" y="7606"/>
                      <a:pt x="261" y="7606"/>
                    </a:cubicBezTo>
                    <a:lnTo>
                      <a:pt x="100624" y="7606"/>
                    </a:lnTo>
                    <a:cubicBezTo>
                      <a:pt x="100768" y="7606"/>
                      <a:pt x="100884" y="7488"/>
                      <a:pt x="100884" y="7345"/>
                    </a:cubicBezTo>
                    <a:lnTo>
                      <a:pt x="100884" y="260"/>
                    </a:lnTo>
                    <a:cubicBezTo>
                      <a:pt x="100884" y="116"/>
                      <a:pt x="100768" y="0"/>
                      <a:pt x="10062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0;p29"/>
              <p:cNvSpPr/>
              <p:nvPr/>
            </p:nvSpPr>
            <p:spPr>
              <a:xfrm>
                <a:off x="-5745350" y="3345975"/>
                <a:ext cx="2864125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114565" h="7644" extrusionOk="0">
                    <a:moveTo>
                      <a:pt x="7101" y="0"/>
                    </a:moveTo>
                    <a:lnTo>
                      <a:pt x="0" y="7644"/>
                    </a:lnTo>
                    <a:lnTo>
                      <a:pt x="114565" y="7644"/>
                    </a:lnTo>
                    <a:lnTo>
                      <a:pt x="1074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1;p29"/>
              <p:cNvSpPr/>
              <p:nvPr/>
            </p:nvSpPr>
            <p:spPr>
              <a:xfrm>
                <a:off x="-5753975" y="3339475"/>
                <a:ext cx="2881375" cy="204100"/>
              </a:xfrm>
              <a:custGeom>
                <a:avLst/>
                <a:gdLst/>
                <a:ahLst/>
                <a:cxnLst/>
                <a:rect l="l" t="t" r="r" b="b"/>
                <a:pathLst>
                  <a:path w="115255" h="8164" extrusionOk="0">
                    <a:moveTo>
                      <a:pt x="107696" y="521"/>
                    </a:moveTo>
                    <a:lnTo>
                      <a:pt x="114313" y="7643"/>
                    </a:lnTo>
                    <a:lnTo>
                      <a:pt x="943" y="7643"/>
                    </a:lnTo>
                    <a:lnTo>
                      <a:pt x="7559" y="521"/>
                    </a:lnTo>
                    <a:close/>
                    <a:moveTo>
                      <a:pt x="7446" y="0"/>
                    </a:moveTo>
                    <a:cubicBezTo>
                      <a:pt x="7373" y="0"/>
                      <a:pt x="7304" y="30"/>
                      <a:pt x="7255" y="84"/>
                    </a:cubicBezTo>
                    <a:lnTo>
                      <a:pt x="155" y="7727"/>
                    </a:lnTo>
                    <a:cubicBezTo>
                      <a:pt x="0" y="7893"/>
                      <a:pt x="119" y="8164"/>
                      <a:pt x="345" y="8164"/>
                    </a:cubicBezTo>
                    <a:lnTo>
                      <a:pt x="114910" y="8164"/>
                    </a:lnTo>
                    <a:cubicBezTo>
                      <a:pt x="115136" y="8164"/>
                      <a:pt x="115255" y="7894"/>
                      <a:pt x="115100" y="7727"/>
                    </a:cubicBezTo>
                    <a:lnTo>
                      <a:pt x="108000" y="84"/>
                    </a:lnTo>
                    <a:cubicBezTo>
                      <a:pt x="107951" y="30"/>
                      <a:pt x="107882" y="0"/>
                      <a:pt x="10780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72;p29"/>
              <p:cNvSpPr/>
              <p:nvPr/>
            </p:nvSpPr>
            <p:spPr>
              <a:xfrm>
                <a:off x="-5744850" y="3537050"/>
                <a:ext cx="2863125" cy="186475"/>
              </a:xfrm>
              <a:custGeom>
                <a:avLst/>
                <a:gdLst/>
                <a:ahLst/>
                <a:cxnLst/>
                <a:rect l="l" t="t" r="r" b="b"/>
                <a:pathLst>
                  <a:path w="114525" h="7459" extrusionOk="0">
                    <a:moveTo>
                      <a:pt x="1" y="1"/>
                    </a:moveTo>
                    <a:lnTo>
                      <a:pt x="1" y="7459"/>
                    </a:lnTo>
                    <a:lnTo>
                      <a:pt x="114524" y="7459"/>
                    </a:lnTo>
                    <a:lnTo>
                      <a:pt x="114524" y="1"/>
                    </a:lnTo>
                    <a:close/>
                  </a:path>
                </a:pathLst>
              </a:custGeom>
              <a:solidFill>
                <a:srgbClr val="AAB1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3;p29"/>
              <p:cNvSpPr/>
              <p:nvPr/>
            </p:nvSpPr>
            <p:spPr>
              <a:xfrm>
                <a:off x="-5751350" y="3530550"/>
                <a:ext cx="2876125" cy="199475"/>
              </a:xfrm>
              <a:custGeom>
                <a:avLst/>
                <a:gdLst/>
                <a:ahLst/>
                <a:cxnLst/>
                <a:rect l="l" t="t" r="r" b="b"/>
                <a:pathLst>
                  <a:path w="115045" h="7979" extrusionOk="0">
                    <a:moveTo>
                      <a:pt x="114524" y="521"/>
                    </a:moveTo>
                    <a:lnTo>
                      <a:pt x="114524" y="7458"/>
                    </a:lnTo>
                    <a:lnTo>
                      <a:pt x="521" y="7458"/>
                    </a:lnTo>
                    <a:lnTo>
                      <a:pt x="521" y="521"/>
                    </a:lnTo>
                    <a:close/>
                    <a:moveTo>
                      <a:pt x="261" y="0"/>
                    </a:moveTo>
                    <a:cubicBezTo>
                      <a:pt x="117" y="0"/>
                      <a:pt x="1" y="116"/>
                      <a:pt x="1" y="261"/>
                    </a:cubicBezTo>
                    <a:lnTo>
                      <a:pt x="1" y="7719"/>
                    </a:lnTo>
                    <a:cubicBezTo>
                      <a:pt x="1" y="7861"/>
                      <a:pt x="117" y="7979"/>
                      <a:pt x="261" y="7979"/>
                    </a:cubicBezTo>
                    <a:lnTo>
                      <a:pt x="114784" y="7979"/>
                    </a:lnTo>
                    <a:cubicBezTo>
                      <a:pt x="114928" y="7979"/>
                      <a:pt x="115044" y="7861"/>
                      <a:pt x="115044" y="7719"/>
                    </a:cubicBezTo>
                    <a:lnTo>
                      <a:pt x="115044" y="261"/>
                    </a:lnTo>
                    <a:cubicBezTo>
                      <a:pt x="115044" y="116"/>
                      <a:pt x="114928" y="0"/>
                      <a:pt x="11478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1;p29"/>
              <p:cNvSpPr/>
              <p:nvPr/>
            </p:nvSpPr>
            <p:spPr>
              <a:xfrm>
                <a:off x="-4837450" y="2516525"/>
                <a:ext cx="992800" cy="523425"/>
              </a:xfrm>
              <a:custGeom>
                <a:avLst/>
                <a:gdLst/>
                <a:ahLst/>
                <a:cxnLst/>
                <a:rect l="l" t="t" r="r" b="b"/>
                <a:pathLst>
                  <a:path w="39712" h="20937" extrusionOk="0">
                    <a:moveTo>
                      <a:pt x="4582" y="1"/>
                    </a:moveTo>
                    <a:lnTo>
                      <a:pt x="4582" y="10156"/>
                    </a:lnTo>
                    <a:cubicBezTo>
                      <a:pt x="4582" y="13469"/>
                      <a:pt x="3439" y="16685"/>
                      <a:pt x="1338" y="19282"/>
                    </a:cubicBezTo>
                    <a:lnTo>
                      <a:pt x="0" y="20936"/>
                    </a:lnTo>
                    <a:lnTo>
                      <a:pt x="39712" y="20936"/>
                    </a:lnTo>
                    <a:lnTo>
                      <a:pt x="38374" y="19282"/>
                    </a:lnTo>
                    <a:cubicBezTo>
                      <a:pt x="36273" y="16685"/>
                      <a:pt x="35130" y="13469"/>
                      <a:pt x="35130" y="10156"/>
                    </a:cubicBezTo>
                    <a:lnTo>
                      <a:pt x="351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B5BBD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2;p29"/>
              <p:cNvSpPr/>
              <p:nvPr/>
            </p:nvSpPr>
            <p:spPr>
              <a:xfrm>
                <a:off x="-4845950" y="2510025"/>
                <a:ext cx="1009825" cy="536425"/>
              </a:xfrm>
              <a:custGeom>
                <a:avLst/>
                <a:gdLst/>
                <a:ahLst/>
                <a:cxnLst/>
                <a:rect l="l" t="t" r="r" b="b"/>
                <a:pathLst>
                  <a:path w="40393" h="21457" extrusionOk="0">
                    <a:moveTo>
                      <a:pt x="35209" y="521"/>
                    </a:moveTo>
                    <a:lnTo>
                      <a:pt x="35209" y="10414"/>
                    </a:lnTo>
                    <a:cubicBezTo>
                      <a:pt x="35209" y="13773"/>
                      <a:pt x="36383" y="17073"/>
                      <a:pt x="38512" y="19707"/>
                    </a:cubicBezTo>
                    <a:lnTo>
                      <a:pt x="39507" y="20936"/>
                    </a:lnTo>
                    <a:lnTo>
                      <a:pt x="885" y="20936"/>
                    </a:lnTo>
                    <a:lnTo>
                      <a:pt x="1881" y="19707"/>
                    </a:lnTo>
                    <a:cubicBezTo>
                      <a:pt x="4009" y="17073"/>
                      <a:pt x="5183" y="13773"/>
                      <a:pt x="5183" y="10414"/>
                    </a:cubicBezTo>
                    <a:lnTo>
                      <a:pt x="5183" y="521"/>
                    </a:lnTo>
                    <a:close/>
                    <a:moveTo>
                      <a:pt x="4922" y="1"/>
                    </a:moveTo>
                    <a:cubicBezTo>
                      <a:pt x="4780" y="1"/>
                      <a:pt x="4662" y="117"/>
                      <a:pt x="4663" y="261"/>
                    </a:cubicBezTo>
                    <a:lnTo>
                      <a:pt x="4663" y="10414"/>
                    </a:lnTo>
                    <a:cubicBezTo>
                      <a:pt x="4663" y="13655"/>
                      <a:pt x="3531" y="16838"/>
                      <a:pt x="1476" y="19379"/>
                    </a:cubicBezTo>
                    <a:lnTo>
                      <a:pt x="138" y="21033"/>
                    </a:lnTo>
                    <a:cubicBezTo>
                      <a:pt x="0" y="21203"/>
                      <a:pt x="121" y="21457"/>
                      <a:pt x="340" y="21457"/>
                    </a:cubicBezTo>
                    <a:lnTo>
                      <a:pt x="40052" y="21457"/>
                    </a:lnTo>
                    <a:cubicBezTo>
                      <a:pt x="40270" y="21457"/>
                      <a:pt x="40392" y="21203"/>
                      <a:pt x="40254" y="21033"/>
                    </a:cubicBezTo>
                    <a:lnTo>
                      <a:pt x="38916" y="19379"/>
                    </a:lnTo>
                    <a:cubicBezTo>
                      <a:pt x="36861" y="16838"/>
                      <a:pt x="35730" y="13655"/>
                      <a:pt x="35730" y="10414"/>
                    </a:cubicBezTo>
                    <a:lnTo>
                      <a:pt x="35730" y="261"/>
                    </a:lnTo>
                    <a:cubicBezTo>
                      <a:pt x="35730" y="117"/>
                      <a:pt x="35613" y="1"/>
                      <a:pt x="3547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3;p29"/>
              <p:cNvSpPr/>
              <p:nvPr/>
            </p:nvSpPr>
            <p:spPr>
              <a:xfrm>
                <a:off x="-4769800" y="2534776"/>
                <a:ext cx="857249" cy="145824"/>
              </a:xfrm>
              <a:custGeom>
                <a:avLst/>
                <a:gdLst/>
                <a:ahLst/>
                <a:cxnLst/>
                <a:rect l="l" t="t" r="r" b="b"/>
                <a:pathLst>
                  <a:path w="34299" h="17267" extrusionOk="0">
                    <a:moveTo>
                      <a:pt x="1876" y="1"/>
                    </a:moveTo>
                    <a:lnTo>
                      <a:pt x="1876" y="10155"/>
                    </a:lnTo>
                    <a:cubicBezTo>
                      <a:pt x="1875" y="12647"/>
                      <a:pt x="1229" y="15097"/>
                      <a:pt x="1" y="17267"/>
                    </a:cubicBezTo>
                    <a:lnTo>
                      <a:pt x="34298" y="17267"/>
                    </a:lnTo>
                    <a:cubicBezTo>
                      <a:pt x="33072" y="15097"/>
                      <a:pt x="32425" y="12647"/>
                      <a:pt x="32424" y="10155"/>
                    </a:cubicBezTo>
                    <a:lnTo>
                      <a:pt x="32424" y="1"/>
                    </a:lnTo>
                    <a:close/>
                  </a:path>
                </a:pathLst>
              </a:custGeom>
              <a:solidFill>
                <a:srgbClr val="B5BBDE"/>
              </a:solidFill>
              <a:ln>
                <a:solidFill>
                  <a:srgbClr val="B5BBD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4;p29"/>
              <p:cNvSpPr/>
              <p:nvPr/>
            </p:nvSpPr>
            <p:spPr>
              <a:xfrm>
                <a:off x="-5875675" y="342950"/>
                <a:ext cx="3069250" cy="2253650"/>
              </a:xfrm>
              <a:custGeom>
                <a:avLst/>
                <a:gdLst/>
                <a:ahLst/>
                <a:cxnLst/>
                <a:rect l="l" t="t" r="r" b="b"/>
                <a:pathLst>
                  <a:path w="122770" h="90146" extrusionOk="0">
                    <a:moveTo>
                      <a:pt x="4815" y="0"/>
                    </a:moveTo>
                    <a:cubicBezTo>
                      <a:pt x="2156" y="0"/>
                      <a:pt x="0" y="2155"/>
                      <a:pt x="0" y="4815"/>
                    </a:cubicBezTo>
                    <a:lnTo>
                      <a:pt x="0" y="86110"/>
                    </a:lnTo>
                    <a:cubicBezTo>
                      <a:pt x="0" y="88339"/>
                      <a:pt x="1808" y="90146"/>
                      <a:pt x="4037" y="90146"/>
                    </a:cubicBezTo>
                    <a:lnTo>
                      <a:pt x="118369" y="90146"/>
                    </a:lnTo>
                    <a:cubicBezTo>
                      <a:pt x="120800" y="90146"/>
                      <a:pt x="122770" y="88177"/>
                      <a:pt x="122770" y="85746"/>
                    </a:cubicBezTo>
                    <a:lnTo>
                      <a:pt x="122770" y="5831"/>
                    </a:lnTo>
                    <a:cubicBezTo>
                      <a:pt x="122770" y="4284"/>
                      <a:pt x="122155" y="2801"/>
                      <a:pt x="121061" y="1707"/>
                    </a:cubicBezTo>
                    <a:cubicBezTo>
                      <a:pt x="119968" y="614"/>
                      <a:pt x="118486" y="0"/>
                      <a:pt x="116939" y="0"/>
                    </a:cubicBezTo>
                    <a:close/>
                  </a:path>
                </a:pathLst>
              </a:custGeom>
              <a:solidFill>
                <a:srgbClr val="AAB1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05;p29"/>
              <p:cNvSpPr/>
              <p:nvPr/>
            </p:nvSpPr>
            <p:spPr>
              <a:xfrm>
                <a:off x="-5882175" y="336425"/>
                <a:ext cx="3082275" cy="2266675"/>
              </a:xfrm>
              <a:custGeom>
                <a:avLst/>
                <a:gdLst/>
                <a:ahLst/>
                <a:cxnLst/>
                <a:rect l="l" t="t" r="r" b="b"/>
                <a:pathLst>
                  <a:path w="123291" h="90667" extrusionOk="0">
                    <a:moveTo>
                      <a:pt x="118612" y="521"/>
                    </a:moveTo>
                    <a:cubicBezTo>
                      <a:pt x="120905" y="521"/>
                      <a:pt x="122770" y="2386"/>
                      <a:pt x="122770" y="4678"/>
                    </a:cubicBezTo>
                    <a:lnTo>
                      <a:pt x="122770" y="85990"/>
                    </a:lnTo>
                    <a:cubicBezTo>
                      <a:pt x="122770" y="88283"/>
                      <a:pt x="120905" y="90147"/>
                      <a:pt x="118612" y="90147"/>
                    </a:cubicBezTo>
                    <a:lnTo>
                      <a:pt x="4678" y="90147"/>
                    </a:lnTo>
                    <a:cubicBezTo>
                      <a:pt x="2385" y="90147"/>
                      <a:pt x="521" y="88283"/>
                      <a:pt x="521" y="85990"/>
                    </a:cubicBezTo>
                    <a:lnTo>
                      <a:pt x="521" y="4678"/>
                    </a:lnTo>
                    <a:cubicBezTo>
                      <a:pt x="521" y="2386"/>
                      <a:pt x="2385" y="521"/>
                      <a:pt x="4678" y="521"/>
                    </a:cubicBezTo>
                    <a:close/>
                    <a:moveTo>
                      <a:pt x="4678" y="1"/>
                    </a:moveTo>
                    <a:cubicBezTo>
                      <a:pt x="2098" y="1"/>
                      <a:pt x="0" y="2099"/>
                      <a:pt x="0" y="4678"/>
                    </a:cubicBezTo>
                    <a:lnTo>
                      <a:pt x="0" y="85990"/>
                    </a:lnTo>
                    <a:cubicBezTo>
                      <a:pt x="0" y="88570"/>
                      <a:pt x="2098" y="90667"/>
                      <a:pt x="4678" y="90667"/>
                    </a:cubicBezTo>
                    <a:lnTo>
                      <a:pt x="118612" y="90667"/>
                    </a:lnTo>
                    <a:cubicBezTo>
                      <a:pt x="121192" y="90667"/>
                      <a:pt x="123290" y="88570"/>
                      <a:pt x="123290" y="85990"/>
                    </a:cubicBezTo>
                    <a:lnTo>
                      <a:pt x="123290" y="4678"/>
                    </a:lnTo>
                    <a:cubicBezTo>
                      <a:pt x="123290" y="2099"/>
                      <a:pt x="121192" y="1"/>
                      <a:pt x="118612" y="1"/>
                    </a:cubicBezTo>
                    <a:close/>
                  </a:path>
                </a:pathLst>
              </a:custGeom>
              <a:solidFill>
                <a:srgbClr val="AAB1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06;p29"/>
              <p:cNvSpPr/>
              <p:nvPr/>
            </p:nvSpPr>
            <p:spPr>
              <a:xfrm>
                <a:off x="-5875675" y="2246300"/>
                <a:ext cx="3069250" cy="350300"/>
              </a:xfrm>
              <a:custGeom>
                <a:avLst/>
                <a:gdLst/>
                <a:ahLst/>
                <a:cxnLst/>
                <a:rect l="l" t="t" r="r" b="b"/>
                <a:pathLst>
                  <a:path w="122770" h="14012" extrusionOk="0">
                    <a:moveTo>
                      <a:pt x="0" y="0"/>
                    </a:moveTo>
                    <a:lnTo>
                      <a:pt x="0" y="9540"/>
                    </a:lnTo>
                    <a:cubicBezTo>
                      <a:pt x="0" y="12009"/>
                      <a:pt x="2003" y="14012"/>
                      <a:pt x="4473" y="14012"/>
                    </a:cubicBezTo>
                    <a:lnTo>
                      <a:pt x="118438" y="14012"/>
                    </a:lnTo>
                    <a:cubicBezTo>
                      <a:pt x="120830" y="14012"/>
                      <a:pt x="122770" y="12073"/>
                      <a:pt x="122770" y="9680"/>
                    </a:cubicBezTo>
                    <a:lnTo>
                      <a:pt x="122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07;p29"/>
              <p:cNvSpPr/>
              <p:nvPr/>
            </p:nvSpPr>
            <p:spPr>
              <a:xfrm>
                <a:off x="-5882175" y="2239775"/>
                <a:ext cx="3082275" cy="363325"/>
              </a:xfrm>
              <a:custGeom>
                <a:avLst/>
                <a:gdLst/>
                <a:ahLst/>
                <a:cxnLst/>
                <a:rect l="l" t="t" r="r" b="b"/>
                <a:pathLst>
                  <a:path w="123291" h="14533" extrusionOk="0">
                    <a:moveTo>
                      <a:pt x="122770" y="522"/>
                    </a:moveTo>
                    <a:lnTo>
                      <a:pt x="122770" y="9856"/>
                    </a:lnTo>
                    <a:cubicBezTo>
                      <a:pt x="122770" y="12151"/>
                      <a:pt x="120908" y="14012"/>
                      <a:pt x="118614" y="14012"/>
                    </a:cubicBezTo>
                    <a:lnTo>
                      <a:pt x="4678" y="14012"/>
                    </a:lnTo>
                    <a:cubicBezTo>
                      <a:pt x="2385" y="14012"/>
                      <a:pt x="522" y="12147"/>
                      <a:pt x="522" y="9856"/>
                    </a:cubicBezTo>
                    <a:lnTo>
                      <a:pt x="522" y="522"/>
                    </a:lnTo>
                    <a:close/>
                    <a:moveTo>
                      <a:pt x="260" y="1"/>
                    </a:moveTo>
                    <a:cubicBezTo>
                      <a:pt x="117" y="1"/>
                      <a:pt x="0" y="117"/>
                      <a:pt x="0" y="261"/>
                    </a:cubicBezTo>
                    <a:lnTo>
                      <a:pt x="0" y="9856"/>
                    </a:lnTo>
                    <a:cubicBezTo>
                      <a:pt x="0" y="12439"/>
                      <a:pt x="2094" y="14533"/>
                      <a:pt x="4678" y="14533"/>
                    </a:cubicBezTo>
                    <a:lnTo>
                      <a:pt x="118612" y="14533"/>
                    </a:lnTo>
                    <a:cubicBezTo>
                      <a:pt x="121195" y="14533"/>
                      <a:pt x="123290" y="12439"/>
                      <a:pt x="123290" y="9856"/>
                    </a:cubicBezTo>
                    <a:lnTo>
                      <a:pt x="123290" y="261"/>
                    </a:lnTo>
                    <a:cubicBezTo>
                      <a:pt x="123290" y="117"/>
                      <a:pt x="123173" y="1"/>
                      <a:pt x="12303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08;p29"/>
              <p:cNvSpPr/>
              <p:nvPr/>
            </p:nvSpPr>
            <p:spPr>
              <a:xfrm>
                <a:off x="-5721300" y="483125"/>
                <a:ext cx="2760500" cy="1592250"/>
              </a:xfrm>
              <a:custGeom>
                <a:avLst/>
                <a:gdLst/>
                <a:ahLst/>
                <a:cxnLst/>
                <a:rect l="l" t="t" r="r" b="b"/>
                <a:pathLst>
                  <a:path w="110420" h="63690" extrusionOk="0">
                    <a:moveTo>
                      <a:pt x="1" y="1"/>
                    </a:moveTo>
                    <a:lnTo>
                      <a:pt x="1" y="63689"/>
                    </a:lnTo>
                    <a:lnTo>
                      <a:pt x="110419" y="63689"/>
                    </a:lnTo>
                    <a:lnTo>
                      <a:pt x="1104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09;p29"/>
              <p:cNvSpPr/>
              <p:nvPr/>
            </p:nvSpPr>
            <p:spPr>
              <a:xfrm>
                <a:off x="-4397650" y="2421425"/>
                <a:ext cx="113200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435" extrusionOk="0">
                    <a:moveTo>
                      <a:pt x="2263" y="0"/>
                    </a:moveTo>
                    <a:cubicBezTo>
                      <a:pt x="1014" y="0"/>
                      <a:pt x="0" y="993"/>
                      <a:pt x="0" y="2217"/>
                    </a:cubicBezTo>
                    <a:cubicBezTo>
                      <a:pt x="0" y="3442"/>
                      <a:pt x="1014" y="4435"/>
                      <a:pt x="2263" y="4435"/>
                    </a:cubicBezTo>
                    <a:cubicBezTo>
                      <a:pt x="3514" y="4435"/>
                      <a:pt x="4528" y="3442"/>
                      <a:pt x="4528" y="2217"/>
                    </a:cubicBezTo>
                    <a:cubicBezTo>
                      <a:pt x="4528" y="993"/>
                      <a:pt x="3514" y="0"/>
                      <a:pt x="2263" y="0"/>
                    </a:cubicBezTo>
                    <a:close/>
                  </a:path>
                </a:pathLst>
              </a:custGeom>
              <a:solidFill>
                <a:srgbClr val="B5BB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10;p29"/>
              <p:cNvSpPr/>
              <p:nvPr/>
            </p:nvSpPr>
            <p:spPr>
              <a:xfrm>
                <a:off x="-4404175" y="2414950"/>
                <a:ext cx="126250" cy="123850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4954" extrusionOk="0">
                    <a:moveTo>
                      <a:pt x="2524" y="520"/>
                    </a:moveTo>
                    <a:cubicBezTo>
                      <a:pt x="3630" y="520"/>
                      <a:pt x="4529" y="1398"/>
                      <a:pt x="4529" y="2476"/>
                    </a:cubicBezTo>
                    <a:cubicBezTo>
                      <a:pt x="4529" y="3555"/>
                      <a:pt x="3630" y="4433"/>
                      <a:pt x="2524" y="4433"/>
                    </a:cubicBezTo>
                    <a:cubicBezTo>
                      <a:pt x="1420" y="4433"/>
                      <a:pt x="520" y="3554"/>
                      <a:pt x="520" y="2476"/>
                    </a:cubicBezTo>
                    <a:cubicBezTo>
                      <a:pt x="520" y="1398"/>
                      <a:pt x="1420" y="520"/>
                      <a:pt x="2524" y="520"/>
                    </a:cubicBezTo>
                    <a:close/>
                    <a:moveTo>
                      <a:pt x="2524" y="0"/>
                    </a:moveTo>
                    <a:cubicBezTo>
                      <a:pt x="1133" y="0"/>
                      <a:pt x="1" y="1111"/>
                      <a:pt x="1" y="2476"/>
                    </a:cubicBezTo>
                    <a:cubicBezTo>
                      <a:pt x="1" y="3842"/>
                      <a:pt x="1132" y="4954"/>
                      <a:pt x="2524" y="4954"/>
                    </a:cubicBezTo>
                    <a:cubicBezTo>
                      <a:pt x="3917" y="4954"/>
                      <a:pt x="5049" y="3842"/>
                      <a:pt x="5049" y="2476"/>
                    </a:cubicBezTo>
                    <a:cubicBezTo>
                      <a:pt x="5049" y="1111"/>
                      <a:pt x="3917" y="0"/>
                      <a:pt x="2524" y="0"/>
                    </a:cubicBezTo>
                    <a:close/>
                  </a:path>
                </a:pathLst>
              </a:custGeom>
              <a:solidFill>
                <a:srgbClr val="B5BBDE"/>
              </a:solidFill>
              <a:ln>
                <a:solidFill>
                  <a:srgbClr val="B5BBD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11;p29"/>
              <p:cNvSpPr/>
              <p:nvPr/>
            </p:nvSpPr>
            <p:spPr>
              <a:xfrm>
                <a:off x="-4837450" y="3039925"/>
                <a:ext cx="99302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39721" h="1815" extrusionOk="0">
                    <a:moveTo>
                      <a:pt x="0" y="0"/>
                    </a:moveTo>
                    <a:lnTo>
                      <a:pt x="0" y="1814"/>
                    </a:lnTo>
                    <a:lnTo>
                      <a:pt x="39720" y="1814"/>
                    </a:lnTo>
                    <a:lnTo>
                      <a:pt x="397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2;p29"/>
              <p:cNvSpPr/>
              <p:nvPr/>
            </p:nvSpPr>
            <p:spPr>
              <a:xfrm>
                <a:off x="-4843950" y="3033400"/>
                <a:ext cx="10060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40241" h="2336" extrusionOk="0">
                    <a:moveTo>
                      <a:pt x="39720" y="522"/>
                    </a:moveTo>
                    <a:lnTo>
                      <a:pt x="39720" y="1815"/>
                    </a:lnTo>
                    <a:lnTo>
                      <a:pt x="521" y="1815"/>
                    </a:lnTo>
                    <a:lnTo>
                      <a:pt x="521" y="522"/>
                    </a:lnTo>
                    <a:close/>
                    <a:moveTo>
                      <a:pt x="260" y="1"/>
                    </a:moveTo>
                    <a:cubicBezTo>
                      <a:pt x="116" y="1"/>
                      <a:pt x="0" y="118"/>
                      <a:pt x="0" y="261"/>
                    </a:cubicBezTo>
                    <a:lnTo>
                      <a:pt x="0" y="2074"/>
                    </a:lnTo>
                    <a:cubicBezTo>
                      <a:pt x="0" y="2218"/>
                      <a:pt x="116" y="2335"/>
                      <a:pt x="260" y="2335"/>
                    </a:cubicBezTo>
                    <a:lnTo>
                      <a:pt x="39980" y="2335"/>
                    </a:lnTo>
                    <a:cubicBezTo>
                      <a:pt x="40123" y="2335"/>
                      <a:pt x="40241" y="2218"/>
                      <a:pt x="40239" y="2074"/>
                    </a:cubicBezTo>
                    <a:lnTo>
                      <a:pt x="40239" y="261"/>
                    </a:lnTo>
                    <a:cubicBezTo>
                      <a:pt x="40239" y="118"/>
                      <a:pt x="40123" y="1"/>
                      <a:pt x="3998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3;p29"/>
              <p:cNvSpPr/>
              <p:nvPr/>
            </p:nvSpPr>
            <p:spPr>
              <a:xfrm>
                <a:off x="-5245425" y="400600"/>
                <a:ext cx="908650" cy="1986150"/>
              </a:xfrm>
              <a:custGeom>
                <a:avLst/>
                <a:gdLst/>
                <a:ahLst/>
                <a:cxnLst/>
                <a:rect l="l" t="t" r="r" b="b"/>
                <a:pathLst>
                  <a:path w="36346" h="79446" extrusionOk="0">
                    <a:moveTo>
                      <a:pt x="36345" y="1"/>
                    </a:moveTo>
                    <a:cubicBezTo>
                      <a:pt x="30792" y="5179"/>
                      <a:pt x="16575" y="10405"/>
                      <a:pt x="0" y="21493"/>
                    </a:cubicBezTo>
                    <a:cubicBezTo>
                      <a:pt x="0" y="21493"/>
                      <a:pt x="1035" y="58964"/>
                      <a:pt x="36345" y="79446"/>
                    </a:cubicBezTo>
                    <a:lnTo>
                      <a:pt x="36345" y="1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4;p29"/>
              <p:cNvSpPr/>
              <p:nvPr/>
            </p:nvSpPr>
            <p:spPr>
              <a:xfrm>
                <a:off x="-5252000" y="394100"/>
                <a:ext cx="921750" cy="1999150"/>
              </a:xfrm>
              <a:custGeom>
                <a:avLst/>
                <a:gdLst/>
                <a:ahLst/>
                <a:cxnLst/>
                <a:rect l="l" t="t" r="r" b="b"/>
                <a:pathLst>
                  <a:path w="36870" h="79966" extrusionOk="0">
                    <a:moveTo>
                      <a:pt x="36348" y="844"/>
                    </a:moveTo>
                    <a:lnTo>
                      <a:pt x="36348" y="79251"/>
                    </a:lnTo>
                    <a:cubicBezTo>
                      <a:pt x="18445" y="68725"/>
                      <a:pt x="9663" y="53734"/>
                      <a:pt x="5445" y="42973"/>
                    </a:cubicBezTo>
                    <a:cubicBezTo>
                      <a:pt x="1147" y="32011"/>
                      <a:pt x="588" y="23112"/>
                      <a:pt x="529" y="21889"/>
                    </a:cubicBezTo>
                    <a:cubicBezTo>
                      <a:pt x="8839" y="16340"/>
                      <a:pt x="16615" y="12231"/>
                      <a:pt x="22871" y="8926"/>
                    </a:cubicBezTo>
                    <a:cubicBezTo>
                      <a:pt x="28780" y="5803"/>
                      <a:pt x="33510" y="3304"/>
                      <a:pt x="36348" y="844"/>
                    </a:cubicBezTo>
                    <a:close/>
                    <a:moveTo>
                      <a:pt x="36607" y="0"/>
                    </a:moveTo>
                    <a:cubicBezTo>
                      <a:pt x="36546" y="0"/>
                      <a:pt x="36483" y="22"/>
                      <a:pt x="36431" y="71"/>
                    </a:cubicBezTo>
                    <a:cubicBezTo>
                      <a:pt x="33706" y="2612"/>
                      <a:pt x="28816" y="5195"/>
                      <a:pt x="22627" y="8466"/>
                    </a:cubicBezTo>
                    <a:cubicBezTo>
                      <a:pt x="16332" y="11792"/>
                      <a:pt x="8496" y="15933"/>
                      <a:pt x="119" y="21538"/>
                    </a:cubicBezTo>
                    <a:cubicBezTo>
                      <a:pt x="44" y="21587"/>
                      <a:pt x="0" y="21672"/>
                      <a:pt x="3" y="21762"/>
                    </a:cubicBezTo>
                    <a:cubicBezTo>
                      <a:pt x="6" y="21855"/>
                      <a:pt x="318" y="31311"/>
                      <a:pt x="4953" y="43145"/>
                    </a:cubicBezTo>
                    <a:cubicBezTo>
                      <a:pt x="9231" y="54065"/>
                      <a:pt x="18173" y="69312"/>
                      <a:pt x="36477" y="79931"/>
                    </a:cubicBezTo>
                    <a:cubicBezTo>
                      <a:pt x="36517" y="79954"/>
                      <a:pt x="36562" y="79966"/>
                      <a:pt x="36608" y="79966"/>
                    </a:cubicBezTo>
                    <a:cubicBezTo>
                      <a:pt x="36752" y="79966"/>
                      <a:pt x="36870" y="79848"/>
                      <a:pt x="36869" y="79706"/>
                    </a:cubicBezTo>
                    <a:lnTo>
                      <a:pt x="36869" y="261"/>
                    </a:lnTo>
                    <a:cubicBezTo>
                      <a:pt x="36869" y="105"/>
                      <a:pt x="36741" y="0"/>
                      <a:pt x="366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0B8"/>
                  </a:gs>
                  <a:gs pos="100000">
                    <a:srgbClr val="E23480"/>
                  </a:gs>
                </a:gsLst>
                <a:lin ang="540000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5;p29"/>
              <p:cNvSpPr/>
              <p:nvPr/>
            </p:nvSpPr>
            <p:spPr>
              <a:xfrm>
                <a:off x="-4336800" y="400600"/>
                <a:ext cx="908650" cy="1986150"/>
              </a:xfrm>
              <a:custGeom>
                <a:avLst/>
                <a:gdLst/>
                <a:ahLst/>
                <a:cxnLst/>
                <a:rect l="l" t="t" r="r" b="b"/>
                <a:pathLst>
                  <a:path w="36346" h="79446" extrusionOk="0">
                    <a:moveTo>
                      <a:pt x="0" y="1"/>
                    </a:moveTo>
                    <a:lnTo>
                      <a:pt x="0" y="79446"/>
                    </a:lnTo>
                    <a:cubicBezTo>
                      <a:pt x="35310" y="58964"/>
                      <a:pt x="36345" y="21493"/>
                      <a:pt x="36345" y="21493"/>
                    </a:cubicBezTo>
                    <a:cubicBezTo>
                      <a:pt x="19771" y="10405"/>
                      <a:pt x="5555" y="5179"/>
                      <a:pt x="0" y="1"/>
                    </a:cubicBezTo>
                    <a:close/>
                  </a:path>
                </a:pathLst>
              </a:custGeom>
              <a:solidFill>
                <a:srgbClr val="AAB1DA"/>
              </a:solidFill>
              <a:ln>
                <a:solidFill>
                  <a:srgbClr val="B5BBD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6;p29"/>
              <p:cNvSpPr/>
              <p:nvPr/>
            </p:nvSpPr>
            <p:spPr>
              <a:xfrm>
                <a:off x="-4343325" y="394100"/>
                <a:ext cx="921750" cy="1999150"/>
              </a:xfrm>
              <a:custGeom>
                <a:avLst/>
                <a:gdLst/>
                <a:ahLst/>
                <a:cxnLst/>
                <a:rect l="l" t="t" r="r" b="b"/>
                <a:pathLst>
                  <a:path w="36870" h="79966" extrusionOk="0">
                    <a:moveTo>
                      <a:pt x="522" y="844"/>
                    </a:moveTo>
                    <a:cubicBezTo>
                      <a:pt x="3360" y="3304"/>
                      <a:pt x="8090" y="5803"/>
                      <a:pt x="13999" y="8925"/>
                    </a:cubicBezTo>
                    <a:cubicBezTo>
                      <a:pt x="20254" y="12231"/>
                      <a:pt x="28031" y="16340"/>
                      <a:pt x="36341" y="21889"/>
                    </a:cubicBezTo>
                    <a:cubicBezTo>
                      <a:pt x="36283" y="23110"/>
                      <a:pt x="35726" y="31995"/>
                      <a:pt x="31432" y="42954"/>
                    </a:cubicBezTo>
                    <a:cubicBezTo>
                      <a:pt x="27215" y="53720"/>
                      <a:pt x="18433" y="68720"/>
                      <a:pt x="522" y="79251"/>
                    </a:cubicBezTo>
                    <a:lnTo>
                      <a:pt x="522" y="844"/>
                    </a:lnTo>
                    <a:close/>
                    <a:moveTo>
                      <a:pt x="263" y="0"/>
                    </a:moveTo>
                    <a:cubicBezTo>
                      <a:pt x="129" y="0"/>
                      <a:pt x="1" y="105"/>
                      <a:pt x="1" y="261"/>
                    </a:cubicBezTo>
                    <a:lnTo>
                      <a:pt x="1" y="79704"/>
                    </a:lnTo>
                    <a:cubicBezTo>
                      <a:pt x="1" y="79848"/>
                      <a:pt x="117" y="79966"/>
                      <a:pt x="261" y="79966"/>
                    </a:cubicBezTo>
                    <a:cubicBezTo>
                      <a:pt x="307" y="79965"/>
                      <a:pt x="352" y="79953"/>
                      <a:pt x="392" y="79931"/>
                    </a:cubicBezTo>
                    <a:cubicBezTo>
                      <a:pt x="18697" y="69312"/>
                      <a:pt x="27638" y="54065"/>
                      <a:pt x="31918" y="43144"/>
                    </a:cubicBezTo>
                    <a:cubicBezTo>
                      <a:pt x="36553" y="31311"/>
                      <a:pt x="36864" y="21855"/>
                      <a:pt x="36867" y="21760"/>
                    </a:cubicBezTo>
                    <a:cubicBezTo>
                      <a:pt x="36869" y="21671"/>
                      <a:pt x="36826" y="21587"/>
                      <a:pt x="36752" y="21538"/>
                    </a:cubicBezTo>
                    <a:cubicBezTo>
                      <a:pt x="28373" y="15932"/>
                      <a:pt x="20538" y="11792"/>
                      <a:pt x="14242" y="8465"/>
                    </a:cubicBezTo>
                    <a:cubicBezTo>
                      <a:pt x="8052" y="5195"/>
                      <a:pt x="3164" y="2611"/>
                      <a:pt x="439" y="71"/>
                    </a:cubicBezTo>
                    <a:cubicBezTo>
                      <a:pt x="387" y="22"/>
                      <a:pt x="324" y="0"/>
                      <a:pt x="26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7;p29"/>
              <p:cNvSpPr/>
              <p:nvPr/>
            </p:nvSpPr>
            <p:spPr>
              <a:xfrm>
                <a:off x="-5178775" y="480375"/>
                <a:ext cx="1684000" cy="1826600"/>
              </a:xfrm>
              <a:custGeom>
                <a:avLst/>
                <a:gdLst/>
                <a:ahLst/>
                <a:cxnLst/>
                <a:rect l="l" t="t" r="r" b="b"/>
                <a:pathLst>
                  <a:path w="67360" h="73064" extrusionOk="0">
                    <a:moveTo>
                      <a:pt x="33679" y="1"/>
                    </a:moveTo>
                    <a:cubicBezTo>
                      <a:pt x="26976" y="4654"/>
                      <a:pt x="15360" y="9088"/>
                      <a:pt x="0" y="19363"/>
                    </a:cubicBezTo>
                    <a:cubicBezTo>
                      <a:pt x="0" y="19363"/>
                      <a:pt x="960" y="54085"/>
                      <a:pt x="33679" y="73064"/>
                    </a:cubicBezTo>
                    <a:cubicBezTo>
                      <a:pt x="66399" y="54085"/>
                      <a:pt x="67359" y="19363"/>
                      <a:pt x="67359" y="19363"/>
                    </a:cubicBezTo>
                    <a:cubicBezTo>
                      <a:pt x="52000" y="9088"/>
                      <a:pt x="40435" y="4654"/>
                      <a:pt x="33679" y="1"/>
                    </a:cubicBezTo>
                    <a:close/>
                  </a:path>
                </a:pathLst>
              </a:custGeom>
              <a:solidFill>
                <a:srgbClr val="AAB1DA"/>
              </a:solidFill>
              <a:ln>
                <a:solidFill>
                  <a:srgbClr val="B5BBD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8;p29"/>
              <p:cNvSpPr/>
              <p:nvPr/>
            </p:nvSpPr>
            <p:spPr>
              <a:xfrm>
                <a:off x="-5185350" y="473850"/>
                <a:ext cx="1697125" cy="1839650"/>
              </a:xfrm>
              <a:custGeom>
                <a:avLst/>
                <a:gdLst/>
                <a:ahLst/>
                <a:cxnLst/>
                <a:rect l="l" t="t" r="r" b="b"/>
                <a:pathLst>
                  <a:path w="67885" h="73586" extrusionOk="0">
                    <a:moveTo>
                      <a:pt x="33943" y="576"/>
                    </a:moveTo>
                    <a:cubicBezTo>
                      <a:pt x="36735" y="2479"/>
                      <a:pt x="40391" y="4387"/>
                      <a:pt x="44614" y="6590"/>
                    </a:cubicBezTo>
                    <a:cubicBezTo>
                      <a:pt x="50768" y="9800"/>
                      <a:pt x="58419" y="13791"/>
                      <a:pt x="67356" y="19759"/>
                    </a:cubicBezTo>
                    <a:cubicBezTo>
                      <a:pt x="67300" y="20930"/>
                      <a:pt x="66772" y="29156"/>
                      <a:pt x="62803" y="39282"/>
                    </a:cubicBezTo>
                    <a:cubicBezTo>
                      <a:pt x="58876" y="49296"/>
                      <a:pt x="50684" y="63266"/>
                      <a:pt x="33942" y="73025"/>
                    </a:cubicBezTo>
                    <a:cubicBezTo>
                      <a:pt x="17200" y="63266"/>
                      <a:pt x="9009" y="49296"/>
                      <a:pt x="5083" y="39282"/>
                    </a:cubicBezTo>
                    <a:cubicBezTo>
                      <a:pt x="1114" y="29156"/>
                      <a:pt x="586" y="20930"/>
                      <a:pt x="530" y="19759"/>
                    </a:cubicBezTo>
                    <a:cubicBezTo>
                      <a:pt x="9423" y="13820"/>
                      <a:pt x="17060" y="9839"/>
                      <a:pt x="23204" y="6636"/>
                    </a:cubicBezTo>
                    <a:cubicBezTo>
                      <a:pt x="27463" y="4416"/>
                      <a:pt x="31152" y="2492"/>
                      <a:pt x="33943" y="576"/>
                    </a:cubicBezTo>
                    <a:close/>
                    <a:moveTo>
                      <a:pt x="33942" y="1"/>
                    </a:moveTo>
                    <a:cubicBezTo>
                      <a:pt x="33890" y="1"/>
                      <a:pt x="33839" y="16"/>
                      <a:pt x="33795" y="47"/>
                    </a:cubicBezTo>
                    <a:cubicBezTo>
                      <a:pt x="31014" y="1977"/>
                      <a:pt x="27460" y="3830"/>
                      <a:pt x="22962" y="6174"/>
                    </a:cubicBezTo>
                    <a:cubicBezTo>
                      <a:pt x="16780" y="9397"/>
                      <a:pt x="9086" y="13407"/>
                      <a:pt x="118" y="19407"/>
                    </a:cubicBezTo>
                    <a:cubicBezTo>
                      <a:pt x="44" y="19457"/>
                      <a:pt x="1" y="19541"/>
                      <a:pt x="3" y="19631"/>
                    </a:cubicBezTo>
                    <a:cubicBezTo>
                      <a:pt x="6" y="19718"/>
                      <a:pt x="294" y="28484"/>
                      <a:pt x="4590" y="39452"/>
                    </a:cubicBezTo>
                    <a:cubicBezTo>
                      <a:pt x="8556" y="49575"/>
                      <a:pt x="16846" y="63709"/>
                      <a:pt x="33811" y="73550"/>
                    </a:cubicBezTo>
                    <a:cubicBezTo>
                      <a:pt x="33851" y="73573"/>
                      <a:pt x="33896" y="73585"/>
                      <a:pt x="33942" y="73585"/>
                    </a:cubicBezTo>
                    <a:cubicBezTo>
                      <a:pt x="33988" y="73585"/>
                      <a:pt x="34033" y="73574"/>
                      <a:pt x="34073" y="73551"/>
                    </a:cubicBezTo>
                    <a:cubicBezTo>
                      <a:pt x="51040" y="63709"/>
                      <a:pt x="59329" y="49577"/>
                      <a:pt x="63294" y="39452"/>
                    </a:cubicBezTo>
                    <a:cubicBezTo>
                      <a:pt x="67592" y="28484"/>
                      <a:pt x="67880" y="19719"/>
                      <a:pt x="67883" y="19632"/>
                    </a:cubicBezTo>
                    <a:cubicBezTo>
                      <a:pt x="67885" y="19543"/>
                      <a:pt x="67841" y="19458"/>
                      <a:pt x="67766" y="19408"/>
                    </a:cubicBezTo>
                    <a:cubicBezTo>
                      <a:pt x="58755" y="13379"/>
                      <a:pt x="51047" y="9359"/>
                      <a:pt x="44855" y="6128"/>
                    </a:cubicBezTo>
                    <a:cubicBezTo>
                      <a:pt x="40573" y="3894"/>
                      <a:pt x="36874" y="1965"/>
                      <a:pt x="34090" y="47"/>
                    </a:cubicBezTo>
                    <a:cubicBezTo>
                      <a:pt x="34046" y="16"/>
                      <a:pt x="33994" y="1"/>
                      <a:pt x="3394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9;p29"/>
              <p:cNvSpPr/>
              <p:nvPr/>
            </p:nvSpPr>
            <p:spPr>
              <a:xfrm>
                <a:off x="-4336800" y="480375"/>
                <a:ext cx="842025" cy="1826600"/>
              </a:xfrm>
              <a:custGeom>
                <a:avLst/>
                <a:gdLst/>
                <a:ahLst/>
                <a:cxnLst/>
                <a:rect l="l" t="t" r="r" b="b"/>
                <a:pathLst>
                  <a:path w="33681" h="73064" extrusionOk="0">
                    <a:moveTo>
                      <a:pt x="0" y="1"/>
                    </a:moveTo>
                    <a:lnTo>
                      <a:pt x="0" y="73064"/>
                    </a:lnTo>
                    <a:cubicBezTo>
                      <a:pt x="32720" y="54085"/>
                      <a:pt x="33680" y="19363"/>
                      <a:pt x="33680" y="19363"/>
                    </a:cubicBezTo>
                    <a:cubicBezTo>
                      <a:pt x="18321" y="9088"/>
                      <a:pt x="6756" y="4654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0B8"/>
                  </a:gs>
                  <a:gs pos="100000">
                    <a:srgbClr val="E23480"/>
                  </a:gs>
                </a:gsLst>
                <a:lin ang="540000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20;p29"/>
              <p:cNvSpPr/>
              <p:nvPr/>
            </p:nvSpPr>
            <p:spPr>
              <a:xfrm>
                <a:off x="-4343325" y="473825"/>
                <a:ext cx="855100" cy="1839675"/>
              </a:xfrm>
              <a:custGeom>
                <a:avLst/>
                <a:gdLst/>
                <a:ahLst/>
                <a:cxnLst/>
                <a:rect l="l" t="t" r="r" b="b"/>
                <a:pathLst>
                  <a:path w="34204" h="73587" extrusionOk="0">
                    <a:moveTo>
                      <a:pt x="522" y="753"/>
                    </a:moveTo>
                    <a:cubicBezTo>
                      <a:pt x="3279" y="2597"/>
                      <a:pt x="6840" y="4455"/>
                      <a:pt x="10933" y="6591"/>
                    </a:cubicBezTo>
                    <a:cubicBezTo>
                      <a:pt x="17087" y="9801"/>
                      <a:pt x="24738" y="13792"/>
                      <a:pt x="33675" y="19760"/>
                    </a:cubicBezTo>
                    <a:cubicBezTo>
                      <a:pt x="33619" y="20931"/>
                      <a:pt x="33091" y="29157"/>
                      <a:pt x="29122" y="39283"/>
                    </a:cubicBezTo>
                    <a:cubicBezTo>
                      <a:pt x="25215" y="49245"/>
                      <a:pt x="17088" y="63122"/>
                      <a:pt x="522" y="72873"/>
                    </a:cubicBezTo>
                    <a:lnTo>
                      <a:pt x="522" y="753"/>
                    </a:lnTo>
                    <a:close/>
                    <a:moveTo>
                      <a:pt x="262" y="1"/>
                    </a:moveTo>
                    <a:cubicBezTo>
                      <a:pt x="127" y="1"/>
                      <a:pt x="1" y="108"/>
                      <a:pt x="1" y="261"/>
                    </a:cubicBezTo>
                    <a:lnTo>
                      <a:pt x="1" y="73326"/>
                    </a:lnTo>
                    <a:cubicBezTo>
                      <a:pt x="1" y="73419"/>
                      <a:pt x="51" y="73505"/>
                      <a:pt x="132" y="73552"/>
                    </a:cubicBezTo>
                    <a:cubicBezTo>
                      <a:pt x="170" y="73574"/>
                      <a:pt x="215" y="73586"/>
                      <a:pt x="261" y="73586"/>
                    </a:cubicBezTo>
                    <a:cubicBezTo>
                      <a:pt x="307" y="73586"/>
                      <a:pt x="352" y="73574"/>
                      <a:pt x="392" y="73551"/>
                    </a:cubicBezTo>
                    <a:cubicBezTo>
                      <a:pt x="17359" y="63710"/>
                      <a:pt x="25648" y="49576"/>
                      <a:pt x="29613" y="39453"/>
                    </a:cubicBezTo>
                    <a:cubicBezTo>
                      <a:pt x="33911" y="28485"/>
                      <a:pt x="34199" y="19719"/>
                      <a:pt x="34202" y="19632"/>
                    </a:cubicBezTo>
                    <a:cubicBezTo>
                      <a:pt x="34204" y="19542"/>
                      <a:pt x="34160" y="19459"/>
                      <a:pt x="34085" y="19408"/>
                    </a:cubicBezTo>
                    <a:cubicBezTo>
                      <a:pt x="25074" y="13379"/>
                      <a:pt x="17366" y="9359"/>
                      <a:pt x="11174" y="6129"/>
                    </a:cubicBezTo>
                    <a:cubicBezTo>
                      <a:pt x="6892" y="3895"/>
                      <a:pt x="3193" y="1965"/>
                      <a:pt x="409" y="47"/>
                    </a:cubicBezTo>
                    <a:cubicBezTo>
                      <a:pt x="363" y="15"/>
                      <a:pt x="312" y="1"/>
                      <a:pt x="262" y="1"/>
                    </a:cubicBezTo>
                    <a:close/>
                  </a:path>
                </a:pathLst>
              </a:custGeom>
              <a:solidFill>
                <a:srgbClr val="AAB1DA"/>
              </a:solidFill>
              <a:ln>
                <a:solidFill>
                  <a:srgbClr val="B5BBD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1;p29"/>
              <p:cNvSpPr/>
              <p:nvPr/>
            </p:nvSpPr>
            <p:spPr>
              <a:xfrm>
                <a:off x="-5885150" y="1423975"/>
                <a:ext cx="3088200" cy="199900"/>
              </a:xfrm>
              <a:custGeom>
                <a:avLst/>
                <a:gdLst/>
                <a:ahLst/>
                <a:cxnLst/>
                <a:rect l="l" t="t" r="r" b="b"/>
                <a:pathLst>
                  <a:path w="123528" h="7996" extrusionOk="0">
                    <a:moveTo>
                      <a:pt x="0" y="0"/>
                    </a:moveTo>
                    <a:lnTo>
                      <a:pt x="0" y="7996"/>
                    </a:lnTo>
                    <a:lnTo>
                      <a:pt x="123528" y="7996"/>
                    </a:lnTo>
                    <a:lnTo>
                      <a:pt x="123528" y="0"/>
                    </a:lnTo>
                    <a:close/>
                  </a:path>
                </a:pathLst>
              </a:custGeom>
              <a:solidFill>
                <a:srgbClr val="AAB1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22;p29"/>
              <p:cNvSpPr/>
              <p:nvPr/>
            </p:nvSpPr>
            <p:spPr>
              <a:xfrm>
                <a:off x="-5891675" y="1417425"/>
                <a:ext cx="3101250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124050" h="8519" extrusionOk="0">
                    <a:moveTo>
                      <a:pt x="123529" y="521"/>
                    </a:moveTo>
                    <a:lnTo>
                      <a:pt x="123529" y="7998"/>
                    </a:lnTo>
                    <a:lnTo>
                      <a:pt x="522" y="7998"/>
                    </a:lnTo>
                    <a:lnTo>
                      <a:pt x="522" y="521"/>
                    </a:lnTo>
                    <a:close/>
                    <a:moveTo>
                      <a:pt x="261" y="1"/>
                    </a:moveTo>
                    <a:cubicBezTo>
                      <a:pt x="117" y="1"/>
                      <a:pt x="1" y="118"/>
                      <a:pt x="1" y="261"/>
                    </a:cubicBezTo>
                    <a:lnTo>
                      <a:pt x="1" y="8258"/>
                    </a:lnTo>
                    <a:cubicBezTo>
                      <a:pt x="1" y="8401"/>
                      <a:pt x="117" y="8518"/>
                      <a:pt x="261" y="8518"/>
                    </a:cubicBezTo>
                    <a:lnTo>
                      <a:pt x="123789" y="8518"/>
                    </a:lnTo>
                    <a:cubicBezTo>
                      <a:pt x="123933" y="8518"/>
                      <a:pt x="124049" y="8401"/>
                      <a:pt x="124049" y="8258"/>
                    </a:cubicBezTo>
                    <a:lnTo>
                      <a:pt x="124049" y="261"/>
                    </a:lnTo>
                    <a:cubicBezTo>
                      <a:pt x="124049" y="118"/>
                      <a:pt x="123933" y="1"/>
                      <a:pt x="12378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23;p29"/>
              <p:cNvSpPr/>
              <p:nvPr/>
            </p:nvSpPr>
            <p:spPr>
              <a:xfrm>
                <a:off x="-5865750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9" y="1"/>
                    </a:moveTo>
                    <a:cubicBezTo>
                      <a:pt x="371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6" y="1623"/>
                      <a:pt x="1657" y="1260"/>
                      <a:pt x="1657" y="812"/>
                    </a:cubicBezTo>
                    <a:cubicBezTo>
                      <a:pt x="1657" y="364"/>
                      <a:pt x="1286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24;p29"/>
              <p:cNvSpPr/>
              <p:nvPr/>
            </p:nvSpPr>
            <p:spPr>
              <a:xfrm>
                <a:off x="-5784650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30" y="1"/>
                    </a:moveTo>
                    <a:cubicBezTo>
                      <a:pt x="372" y="1"/>
                      <a:pt x="1" y="364"/>
                      <a:pt x="1" y="812"/>
                    </a:cubicBezTo>
                    <a:cubicBezTo>
                      <a:pt x="1" y="1260"/>
                      <a:pt x="372" y="1623"/>
                      <a:pt x="830" y="1623"/>
                    </a:cubicBezTo>
                    <a:cubicBezTo>
                      <a:pt x="1286" y="1623"/>
                      <a:pt x="1658" y="1260"/>
                      <a:pt x="1658" y="812"/>
                    </a:cubicBezTo>
                    <a:cubicBezTo>
                      <a:pt x="1658" y="364"/>
                      <a:pt x="1288" y="1"/>
                      <a:pt x="8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25;p29"/>
              <p:cNvSpPr/>
              <p:nvPr/>
            </p:nvSpPr>
            <p:spPr>
              <a:xfrm>
                <a:off x="-5703525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9" y="1"/>
                    </a:moveTo>
                    <a:cubicBezTo>
                      <a:pt x="371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7" y="1623"/>
                      <a:pt x="1657" y="1260"/>
                      <a:pt x="1657" y="812"/>
                    </a:cubicBezTo>
                    <a:cubicBezTo>
                      <a:pt x="1657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26;p29"/>
              <p:cNvSpPr/>
              <p:nvPr/>
            </p:nvSpPr>
            <p:spPr>
              <a:xfrm>
                <a:off x="-5622425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29" y="1"/>
                    </a:moveTo>
                    <a:cubicBezTo>
                      <a:pt x="371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7" y="1623"/>
                      <a:pt x="1658" y="1260"/>
                      <a:pt x="1658" y="812"/>
                    </a:cubicBezTo>
                    <a:cubicBezTo>
                      <a:pt x="1658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27;p29"/>
              <p:cNvSpPr/>
              <p:nvPr/>
            </p:nvSpPr>
            <p:spPr>
              <a:xfrm>
                <a:off x="-5541325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30" y="1"/>
                    </a:moveTo>
                    <a:cubicBezTo>
                      <a:pt x="372" y="1"/>
                      <a:pt x="1" y="364"/>
                      <a:pt x="1" y="812"/>
                    </a:cubicBezTo>
                    <a:cubicBezTo>
                      <a:pt x="1" y="1260"/>
                      <a:pt x="372" y="1623"/>
                      <a:pt x="830" y="1623"/>
                    </a:cubicBezTo>
                    <a:cubicBezTo>
                      <a:pt x="1287" y="1623"/>
                      <a:pt x="1658" y="1260"/>
                      <a:pt x="1658" y="812"/>
                    </a:cubicBezTo>
                    <a:cubicBezTo>
                      <a:pt x="1658" y="364"/>
                      <a:pt x="1288" y="1"/>
                      <a:pt x="8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28;p29"/>
              <p:cNvSpPr/>
              <p:nvPr/>
            </p:nvSpPr>
            <p:spPr>
              <a:xfrm>
                <a:off x="-5460200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9" y="1"/>
                    </a:moveTo>
                    <a:cubicBezTo>
                      <a:pt x="371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7" y="1623"/>
                      <a:pt x="1657" y="1260"/>
                      <a:pt x="1657" y="812"/>
                    </a:cubicBezTo>
                    <a:cubicBezTo>
                      <a:pt x="1657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29;p29"/>
              <p:cNvSpPr/>
              <p:nvPr/>
            </p:nvSpPr>
            <p:spPr>
              <a:xfrm>
                <a:off x="-5379100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30" y="1"/>
                    </a:moveTo>
                    <a:cubicBezTo>
                      <a:pt x="373" y="1"/>
                      <a:pt x="1" y="364"/>
                      <a:pt x="1" y="812"/>
                    </a:cubicBezTo>
                    <a:cubicBezTo>
                      <a:pt x="1" y="1260"/>
                      <a:pt x="373" y="1623"/>
                      <a:pt x="830" y="1623"/>
                    </a:cubicBezTo>
                    <a:cubicBezTo>
                      <a:pt x="1287" y="1623"/>
                      <a:pt x="1659" y="1260"/>
                      <a:pt x="1659" y="812"/>
                    </a:cubicBezTo>
                    <a:cubicBezTo>
                      <a:pt x="1659" y="364"/>
                      <a:pt x="1288" y="1"/>
                      <a:pt x="8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30;p29"/>
              <p:cNvSpPr/>
              <p:nvPr/>
            </p:nvSpPr>
            <p:spPr>
              <a:xfrm>
                <a:off x="-5297950" y="1435375"/>
                <a:ext cx="4142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624" extrusionOk="0">
                    <a:moveTo>
                      <a:pt x="828" y="1"/>
                    </a:moveTo>
                    <a:cubicBezTo>
                      <a:pt x="371" y="1"/>
                      <a:pt x="0" y="364"/>
                      <a:pt x="0" y="812"/>
                    </a:cubicBezTo>
                    <a:cubicBezTo>
                      <a:pt x="0" y="1260"/>
                      <a:pt x="371" y="1623"/>
                      <a:pt x="828" y="1623"/>
                    </a:cubicBezTo>
                    <a:cubicBezTo>
                      <a:pt x="1286" y="1623"/>
                      <a:pt x="1657" y="1260"/>
                      <a:pt x="1657" y="812"/>
                    </a:cubicBezTo>
                    <a:cubicBezTo>
                      <a:pt x="1657" y="364"/>
                      <a:pt x="1286" y="1"/>
                      <a:pt x="8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31;p29"/>
              <p:cNvSpPr/>
              <p:nvPr/>
            </p:nvSpPr>
            <p:spPr>
              <a:xfrm>
                <a:off x="-5216850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8" y="1"/>
                    </a:moveTo>
                    <a:cubicBezTo>
                      <a:pt x="371" y="1"/>
                      <a:pt x="0" y="364"/>
                      <a:pt x="0" y="812"/>
                    </a:cubicBezTo>
                    <a:cubicBezTo>
                      <a:pt x="0" y="1260"/>
                      <a:pt x="371" y="1623"/>
                      <a:pt x="828" y="1623"/>
                    </a:cubicBezTo>
                    <a:cubicBezTo>
                      <a:pt x="1286" y="1623"/>
                      <a:pt x="1658" y="1260"/>
                      <a:pt x="1658" y="812"/>
                    </a:cubicBezTo>
                    <a:cubicBezTo>
                      <a:pt x="1658" y="364"/>
                      <a:pt x="1286" y="1"/>
                      <a:pt x="8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32;p29"/>
              <p:cNvSpPr/>
              <p:nvPr/>
            </p:nvSpPr>
            <p:spPr>
              <a:xfrm>
                <a:off x="-5135750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30" y="1"/>
                    </a:moveTo>
                    <a:cubicBezTo>
                      <a:pt x="372" y="1"/>
                      <a:pt x="0" y="364"/>
                      <a:pt x="0" y="812"/>
                    </a:cubicBezTo>
                    <a:cubicBezTo>
                      <a:pt x="0" y="1260"/>
                      <a:pt x="372" y="1623"/>
                      <a:pt x="830" y="1623"/>
                    </a:cubicBezTo>
                    <a:cubicBezTo>
                      <a:pt x="1287" y="1623"/>
                      <a:pt x="1658" y="1260"/>
                      <a:pt x="1658" y="812"/>
                    </a:cubicBezTo>
                    <a:cubicBezTo>
                      <a:pt x="1658" y="364"/>
                      <a:pt x="1287" y="1"/>
                      <a:pt x="8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33;p29"/>
              <p:cNvSpPr/>
              <p:nvPr/>
            </p:nvSpPr>
            <p:spPr>
              <a:xfrm>
                <a:off x="-5054625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29" y="1"/>
                    </a:moveTo>
                    <a:cubicBezTo>
                      <a:pt x="371" y="1"/>
                      <a:pt x="0" y="364"/>
                      <a:pt x="0" y="812"/>
                    </a:cubicBezTo>
                    <a:cubicBezTo>
                      <a:pt x="0" y="1260"/>
                      <a:pt x="371" y="1623"/>
                      <a:pt x="829" y="1623"/>
                    </a:cubicBezTo>
                    <a:cubicBezTo>
                      <a:pt x="1286" y="1623"/>
                      <a:pt x="1658" y="1260"/>
                      <a:pt x="1658" y="812"/>
                    </a:cubicBezTo>
                    <a:cubicBezTo>
                      <a:pt x="1658" y="364"/>
                      <a:pt x="1286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34;p29"/>
              <p:cNvSpPr/>
              <p:nvPr/>
            </p:nvSpPr>
            <p:spPr>
              <a:xfrm>
                <a:off x="-4973525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30" y="1"/>
                    </a:moveTo>
                    <a:cubicBezTo>
                      <a:pt x="372" y="1"/>
                      <a:pt x="0" y="364"/>
                      <a:pt x="0" y="812"/>
                    </a:cubicBezTo>
                    <a:cubicBezTo>
                      <a:pt x="0" y="1260"/>
                      <a:pt x="372" y="1623"/>
                      <a:pt x="830" y="1623"/>
                    </a:cubicBezTo>
                    <a:cubicBezTo>
                      <a:pt x="1286" y="1623"/>
                      <a:pt x="1658" y="1260"/>
                      <a:pt x="1658" y="812"/>
                    </a:cubicBezTo>
                    <a:cubicBezTo>
                      <a:pt x="1658" y="364"/>
                      <a:pt x="1286" y="1"/>
                      <a:pt x="8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35;p29"/>
              <p:cNvSpPr/>
              <p:nvPr/>
            </p:nvSpPr>
            <p:spPr>
              <a:xfrm>
                <a:off x="-4892400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9" y="1"/>
                    </a:moveTo>
                    <a:cubicBezTo>
                      <a:pt x="371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7" y="1623"/>
                      <a:pt x="1657" y="1260"/>
                      <a:pt x="1657" y="812"/>
                    </a:cubicBezTo>
                    <a:cubicBezTo>
                      <a:pt x="1657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36;p29"/>
              <p:cNvSpPr/>
              <p:nvPr/>
            </p:nvSpPr>
            <p:spPr>
              <a:xfrm>
                <a:off x="-4811300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9" y="1"/>
                    </a:moveTo>
                    <a:cubicBezTo>
                      <a:pt x="371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7" y="1623"/>
                      <a:pt x="1657" y="1260"/>
                      <a:pt x="1657" y="812"/>
                    </a:cubicBezTo>
                    <a:cubicBezTo>
                      <a:pt x="1657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37;p29"/>
              <p:cNvSpPr/>
              <p:nvPr/>
            </p:nvSpPr>
            <p:spPr>
              <a:xfrm>
                <a:off x="-5865750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9" y="0"/>
                    </a:moveTo>
                    <a:cubicBezTo>
                      <a:pt x="371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6" y="1623"/>
                      <a:pt x="1657" y="1259"/>
                      <a:pt x="1657" y="811"/>
                    </a:cubicBezTo>
                    <a:cubicBezTo>
                      <a:pt x="1657" y="363"/>
                      <a:pt x="1286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38;p29"/>
              <p:cNvSpPr/>
              <p:nvPr/>
            </p:nvSpPr>
            <p:spPr>
              <a:xfrm>
                <a:off x="-5784650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30" y="0"/>
                    </a:moveTo>
                    <a:cubicBezTo>
                      <a:pt x="372" y="0"/>
                      <a:pt x="1" y="363"/>
                      <a:pt x="1" y="811"/>
                    </a:cubicBezTo>
                    <a:cubicBezTo>
                      <a:pt x="1" y="1259"/>
                      <a:pt x="372" y="1623"/>
                      <a:pt x="830" y="1623"/>
                    </a:cubicBezTo>
                    <a:cubicBezTo>
                      <a:pt x="1286" y="1623"/>
                      <a:pt x="1658" y="1259"/>
                      <a:pt x="1658" y="811"/>
                    </a:cubicBezTo>
                    <a:cubicBezTo>
                      <a:pt x="1658" y="363"/>
                      <a:pt x="1288" y="0"/>
                      <a:pt x="8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39;p29"/>
              <p:cNvSpPr/>
              <p:nvPr/>
            </p:nvSpPr>
            <p:spPr>
              <a:xfrm>
                <a:off x="-5703525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9" y="0"/>
                    </a:moveTo>
                    <a:cubicBezTo>
                      <a:pt x="371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7" y="1623"/>
                      <a:pt x="1657" y="1259"/>
                      <a:pt x="1657" y="811"/>
                    </a:cubicBezTo>
                    <a:cubicBezTo>
                      <a:pt x="1657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0;p29"/>
              <p:cNvSpPr/>
              <p:nvPr/>
            </p:nvSpPr>
            <p:spPr>
              <a:xfrm>
                <a:off x="-5622425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29" y="0"/>
                    </a:moveTo>
                    <a:cubicBezTo>
                      <a:pt x="371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7" y="1623"/>
                      <a:pt x="1658" y="1259"/>
                      <a:pt x="1658" y="811"/>
                    </a:cubicBezTo>
                    <a:cubicBezTo>
                      <a:pt x="1658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1;p29"/>
              <p:cNvSpPr/>
              <p:nvPr/>
            </p:nvSpPr>
            <p:spPr>
              <a:xfrm>
                <a:off x="-5541325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30" y="0"/>
                    </a:moveTo>
                    <a:cubicBezTo>
                      <a:pt x="372" y="0"/>
                      <a:pt x="1" y="363"/>
                      <a:pt x="1" y="811"/>
                    </a:cubicBezTo>
                    <a:cubicBezTo>
                      <a:pt x="1" y="1259"/>
                      <a:pt x="372" y="1623"/>
                      <a:pt x="830" y="1623"/>
                    </a:cubicBezTo>
                    <a:cubicBezTo>
                      <a:pt x="1287" y="1623"/>
                      <a:pt x="1658" y="1259"/>
                      <a:pt x="1658" y="811"/>
                    </a:cubicBezTo>
                    <a:cubicBezTo>
                      <a:pt x="1658" y="363"/>
                      <a:pt x="1288" y="0"/>
                      <a:pt x="8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2;p29"/>
              <p:cNvSpPr/>
              <p:nvPr/>
            </p:nvSpPr>
            <p:spPr>
              <a:xfrm>
                <a:off x="-5460200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9" y="0"/>
                    </a:moveTo>
                    <a:cubicBezTo>
                      <a:pt x="371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7" y="1623"/>
                      <a:pt x="1657" y="1259"/>
                      <a:pt x="1657" y="811"/>
                    </a:cubicBezTo>
                    <a:cubicBezTo>
                      <a:pt x="1657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;p29"/>
              <p:cNvSpPr/>
              <p:nvPr/>
            </p:nvSpPr>
            <p:spPr>
              <a:xfrm>
                <a:off x="-5379100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30" y="0"/>
                    </a:moveTo>
                    <a:cubicBezTo>
                      <a:pt x="373" y="0"/>
                      <a:pt x="1" y="363"/>
                      <a:pt x="1" y="811"/>
                    </a:cubicBezTo>
                    <a:cubicBezTo>
                      <a:pt x="1" y="1259"/>
                      <a:pt x="373" y="1623"/>
                      <a:pt x="830" y="1623"/>
                    </a:cubicBezTo>
                    <a:cubicBezTo>
                      <a:pt x="1287" y="1623"/>
                      <a:pt x="1659" y="1259"/>
                      <a:pt x="1659" y="811"/>
                    </a:cubicBezTo>
                    <a:cubicBezTo>
                      <a:pt x="1659" y="363"/>
                      <a:pt x="1288" y="0"/>
                      <a:pt x="8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4;p29"/>
              <p:cNvSpPr/>
              <p:nvPr/>
            </p:nvSpPr>
            <p:spPr>
              <a:xfrm>
                <a:off x="-5297950" y="1564475"/>
                <a:ext cx="414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623" extrusionOk="0">
                    <a:moveTo>
                      <a:pt x="828" y="0"/>
                    </a:moveTo>
                    <a:cubicBezTo>
                      <a:pt x="371" y="0"/>
                      <a:pt x="0" y="363"/>
                      <a:pt x="0" y="811"/>
                    </a:cubicBezTo>
                    <a:cubicBezTo>
                      <a:pt x="0" y="1259"/>
                      <a:pt x="371" y="1623"/>
                      <a:pt x="828" y="1623"/>
                    </a:cubicBezTo>
                    <a:cubicBezTo>
                      <a:pt x="1286" y="1623"/>
                      <a:pt x="1657" y="1259"/>
                      <a:pt x="1657" y="811"/>
                    </a:cubicBezTo>
                    <a:cubicBezTo>
                      <a:pt x="1657" y="363"/>
                      <a:pt x="1286" y="0"/>
                      <a:pt x="8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5;p29"/>
              <p:cNvSpPr/>
              <p:nvPr/>
            </p:nvSpPr>
            <p:spPr>
              <a:xfrm>
                <a:off x="-5216850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8" y="0"/>
                    </a:moveTo>
                    <a:cubicBezTo>
                      <a:pt x="371" y="0"/>
                      <a:pt x="0" y="363"/>
                      <a:pt x="0" y="811"/>
                    </a:cubicBezTo>
                    <a:cubicBezTo>
                      <a:pt x="0" y="1259"/>
                      <a:pt x="371" y="1623"/>
                      <a:pt x="828" y="1623"/>
                    </a:cubicBezTo>
                    <a:cubicBezTo>
                      <a:pt x="1286" y="1623"/>
                      <a:pt x="1658" y="1259"/>
                      <a:pt x="1658" y="811"/>
                    </a:cubicBezTo>
                    <a:cubicBezTo>
                      <a:pt x="1658" y="363"/>
                      <a:pt x="1286" y="0"/>
                      <a:pt x="8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6;p29"/>
              <p:cNvSpPr/>
              <p:nvPr/>
            </p:nvSpPr>
            <p:spPr>
              <a:xfrm>
                <a:off x="-5135750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30" y="0"/>
                    </a:moveTo>
                    <a:cubicBezTo>
                      <a:pt x="372" y="0"/>
                      <a:pt x="0" y="363"/>
                      <a:pt x="0" y="811"/>
                    </a:cubicBezTo>
                    <a:cubicBezTo>
                      <a:pt x="0" y="1259"/>
                      <a:pt x="372" y="1623"/>
                      <a:pt x="830" y="1623"/>
                    </a:cubicBezTo>
                    <a:cubicBezTo>
                      <a:pt x="1287" y="1623"/>
                      <a:pt x="1658" y="1259"/>
                      <a:pt x="1658" y="811"/>
                    </a:cubicBezTo>
                    <a:cubicBezTo>
                      <a:pt x="1658" y="363"/>
                      <a:pt x="1287" y="0"/>
                      <a:pt x="8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7;p29"/>
              <p:cNvSpPr/>
              <p:nvPr/>
            </p:nvSpPr>
            <p:spPr>
              <a:xfrm>
                <a:off x="-5054625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29" y="0"/>
                    </a:moveTo>
                    <a:cubicBezTo>
                      <a:pt x="371" y="0"/>
                      <a:pt x="0" y="363"/>
                      <a:pt x="0" y="811"/>
                    </a:cubicBezTo>
                    <a:cubicBezTo>
                      <a:pt x="0" y="1259"/>
                      <a:pt x="371" y="1623"/>
                      <a:pt x="829" y="1623"/>
                    </a:cubicBezTo>
                    <a:cubicBezTo>
                      <a:pt x="1286" y="1623"/>
                      <a:pt x="1658" y="1259"/>
                      <a:pt x="1658" y="811"/>
                    </a:cubicBezTo>
                    <a:cubicBezTo>
                      <a:pt x="1658" y="363"/>
                      <a:pt x="1286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8;p29"/>
              <p:cNvSpPr/>
              <p:nvPr/>
            </p:nvSpPr>
            <p:spPr>
              <a:xfrm>
                <a:off x="-4973525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30" y="0"/>
                    </a:moveTo>
                    <a:cubicBezTo>
                      <a:pt x="372" y="0"/>
                      <a:pt x="0" y="363"/>
                      <a:pt x="0" y="811"/>
                    </a:cubicBezTo>
                    <a:cubicBezTo>
                      <a:pt x="0" y="1259"/>
                      <a:pt x="372" y="1623"/>
                      <a:pt x="830" y="1623"/>
                    </a:cubicBezTo>
                    <a:cubicBezTo>
                      <a:pt x="1286" y="1623"/>
                      <a:pt x="1658" y="1259"/>
                      <a:pt x="1658" y="811"/>
                    </a:cubicBezTo>
                    <a:cubicBezTo>
                      <a:pt x="1658" y="363"/>
                      <a:pt x="1286" y="0"/>
                      <a:pt x="8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9;p29"/>
              <p:cNvSpPr/>
              <p:nvPr/>
            </p:nvSpPr>
            <p:spPr>
              <a:xfrm>
                <a:off x="-4892400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9" y="0"/>
                    </a:moveTo>
                    <a:cubicBezTo>
                      <a:pt x="371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7" y="1623"/>
                      <a:pt x="1657" y="1259"/>
                      <a:pt x="1657" y="811"/>
                    </a:cubicBezTo>
                    <a:cubicBezTo>
                      <a:pt x="1657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50;p29"/>
              <p:cNvSpPr/>
              <p:nvPr/>
            </p:nvSpPr>
            <p:spPr>
              <a:xfrm>
                <a:off x="-4811300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9" y="0"/>
                    </a:moveTo>
                    <a:cubicBezTo>
                      <a:pt x="371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7" y="1623"/>
                      <a:pt x="1657" y="1259"/>
                      <a:pt x="1657" y="811"/>
                    </a:cubicBezTo>
                    <a:cubicBezTo>
                      <a:pt x="1657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51;p29"/>
              <p:cNvSpPr/>
              <p:nvPr/>
            </p:nvSpPr>
            <p:spPr>
              <a:xfrm>
                <a:off x="-3912550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9" y="1"/>
                    </a:moveTo>
                    <a:cubicBezTo>
                      <a:pt x="372" y="1"/>
                      <a:pt x="1" y="364"/>
                      <a:pt x="1" y="812"/>
                    </a:cubicBezTo>
                    <a:cubicBezTo>
                      <a:pt x="1" y="1260"/>
                      <a:pt x="372" y="1623"/>
                      <a:pt x="829" y="1623"/>
                    </a:cubicBezTo>
                    <a:cubicBezTo>
                      <a:pt x="1287" y="1623"/>
                      <a:pt x="1658" y="1260"/>
                      <a:pt x="1658" y="812"/>
                    </a:cubicBezTo>
                    <a:cubicBezTo>
                      <a:pt x="1658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52;p29"/>
              <p:cNvSpPr/>
              <p:nvPr/>
            </p:nvSpPr>
            <p:spPr>
              <a:xfrm>
                <a:off x="-3831450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29" y="1"/>
                    </a:moveTo>
                    <a:cubicBezTo>
                      <a:pt x="372" y="1"/>
                      <a:pt x="1" y="364"/>
                      <a:pt x="1" y="812"/>
                    </a:cubicBezTo>
                    <a:cubicBezTo>
                      <a:pt x="1" y="1260"/>
                      <a:pt x="372" y="1623"/>
                      <a:pt x="829" y="1623"/>
                    </a:cubicBezTo>
                    <a:cubicBezTo>
                      <a:pt x="1287" y="1623"/>
                      <a:pt x="1659" y="1260"/>
                      <a:pt x="1659" y="812"/>
                    </a:cubicBezTo>
                    <a:cubicBezTo>
                      <a:pt x="1659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53;p29"/>
              <p:cNvSpPr/>
              <p:nvPr/>
            </p:nvSpPr>
            <p:spPr>
              <a:xfrm>
                <a:off x="-3750350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30" y="1"/>
                    </a:moveTo>
                    <a:cubicBezTo>
                      <a:pt x="373" y="1"/>
                      <a:pt x="1" y="364"/>
                      <a:pt x="1" y="812"/>
                    </a:cubicBezTo>
                    <a:cubicBezTo>
                      <a:pt x="1" y="1260"/>
                      <a:pt x="373" y="1623"/>
                      <a:pt x="830" y="1623"/>
                    </a:cubicBezTo>
                    <a:cubicBezTo>
                      <a:pt x="1288" y="1623"/>
                      <a:pt x="1659" y="1260"/>
                      <a:pt x="1659" y="812"/>
                    </a:cubicBezTo>
                    <a:cubicBezTo>
                      <a:pt x="1659" y="364"/>
                      <a:pt x="1288" y="1"/>
                      <a:pt x="8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54;p29"/>
              <p:cNvSpPr/>
              <p:nvPr/>
            </p:nvSpPr>
            <p:spPr>
              <a:xfrm>
                <a:off x="-3669200" y="1435375"/>
                <a:ext cx="4142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624" extrusionOk="0">
                    <a:moveTo>
                      <a:pt x="828" y="1"/>
                    </a:moveTo>
                    <a:cubicBezTo>
                      <a:pt x="371" y="1"/>
                      <a:pt x="0" y="364"/>
                      <a:pt x="0" y="812"/>
                    </a:cubicBezTo>
                    <a:cubicBezTo>
                      <a:pt x="0" y="1260"/>
                      <a:pt x="371" y="1623"/>
                      <a:pt x="828" y="1623"/>
                    </a:cubicBezTo>
                    <a:cubicBezTo>
                      <a:pt x="1286" y="1623"/>
                      <a:pt x="1657" y="1260"/>
                      <a:pt x="1657" y="812"/>
                    </a:cubicBezTo>
                    <a:cubicBezTo>
                      <a:pt x="1657" y="364"/>
                      <a:pt x="1286" y="1"/>
                      <a:pt x="8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55;p29"/>
              <p:cNvSpPr/>
              <p:nvPr/>
            </p:nvSpPr>
            <p:spPr>
              <a:xfrm>
                <a:off x="-3588100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8" y="1"/>
                    </a:moveTo>
                    <a:cubicBezTo>
                      <a:pt x="372" y="1"/>
                      <a:pt x="0" y="364"/>
                      <a:pt x="0" y="812"/>
                    </a:cubicBezTo>
                    <a:cubicBezTo>
                      <a:pt x="0" y="1260"/>
                      <a:pt x="372" y="1623"/>
                      <a:pt x="828" y="1623"/>
                    </a:cubicBezTo>
                    <a:cubicBezTo>
                      <a:pt x="1286" y="1623"/>
                      <a:pt x="1658" y="1260"/>
                      <a:pt x="1658" y="812"/>
                    </a:cubicBezTo>
                    <a:cubicBezTo>
                      <a:pt x="1658" y="364"/>
                      <a:pt x="1286" y="1"/>
                      <a:pt x="8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56;p29"/>
              <p:cNvSpPr/>
              <p:nvPr/>
            </p:nvSpPr>
            <p:spPr>
              <a:xfrm>
                <a:off x="-3506975" y="1435375"/>
                <a:ext cx="4142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624" extrusionOk="0">
                    <a:moveTo>
                      <a:pt x="829" y="1"/>
                    </a:moveTo>
                    <a:cubicBezTo>
                      <a:pt x="371" y="1"/>
                      <a:pt x="0" y="364"/>
                      <a:pt x="0" y="812"/>
                    </a:cubicBezTo>
                    <a:cubicBezTo>
                      <a:pt x="0" y="1260"/>
                      <a:pt x="371" y="1623"/>
                      <a:pt x="829" y="1623"/>
                    </a:cubicBezTo>
                    <a:cubicBezTo>
                      <a:pt x="1286" y="1623"/>
                      <a:pt x="1657" y="1260"/>
                      <a:pt x="1657" y="812"/>
                    </a:cubicBezTo>
                    <a:cubicBezTo>
                      <a:pt x="1657" y="364"/>
                      <a:pt x="1286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57;p29"/>
              <p:cNvSpPr/>
              <p:nvPr/>
            </p:nvSpPr>
            <p:spPr>
              <a:xfrm>
                <a:off x="-3425875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29" y="1"/>
                    </a:moveTo>
                    <a:cubicBezTo>
                      <a:pt x="371" y="1"/>
                      <a:pt x="0" y="364"/>
                      <a:pt x="0" y="812"/>
                    </a:cubicBezTo>
                    <a:cubicBezTo>
                      <a:pt x="0" y="1260"/>
                      <a:pt x="371" y="1623"/>
                      <a:pt x="829" y="1623"/>
                    </a:cubicBezTo>
                    <a:cubicBezTo>
                      <a:pt x="1286" y="1623"/>
                      <a:pt x="1658" y="1260"/>
                      <a:pt x="1658" y="812"/>
                    </a:cubicBezTo>
                    <a:cubicBezTo>
                      <a:pt x="1658" y="364"/>
                      <a:pt x="1286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58;p29"/>
              <p:cNvSpPr/>
              <p:nvPr/>
            </p:nvSpPr>
            <p:spPr>
              <a:xfrm>
                <a:off x="-3344775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30" y="1"/>
                    </a:moveTo>
                    <a:cubicBezTo>
                      <a:pt x="372" y="1"/>
                      <a:pt x="0" y="364"/>
                      <a:pt x="0" y="812"/>
                    </a:cubicBezTo>
                    <a:cubicBezTo>
                      <a:pt x="0" y="1260"/>
                      <a:pt x="372" y="1623"/>
                      <a:pt x="830" y="1623"/>
                    </a:cubicBezTo>
                    <a:cubicBezTo>
                      <a:pt x="1288" y="1623"/>
                      <a:pt x="1658" y="1260"/>
                      <a:pt x="1658" y="812"/>
                    </a:cubicBezTo>
                    <a:cubicBezTo>
                      <a:pt x="1658" y="364"/>
                      <a:pt x="1288" y="1"/>
                      <a:pt x="8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59;p29"/>
              <p:cNvSpPr/>
              <p:nvPr/>
            </p:nvSpPr>
            <p:spPr>
              <a:xfrm>
                <a:off x="-3263650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9" y="1"/>
                    </a:moveTo>
                    <a:cubicBezTo>
                      <a:pt x="371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7" y="1623"/>
                      <a:pt x="1657" y="1260"/>
                      <a:pt x="1657" y="812"/>
                    </a:cubicBezTo>
                    <a:cubicBezTo>
                      <a:pt x="1657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60;p29"/>
              <p:cNvSpPr/>
              <p:nvPr/>
            </p:nvSpPr>
            <p:spPr>
              <a:xfrm>
                <a:off x="-3182550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29" y="1"/>
                    </a:moveTo>
                    <a:cubicBezTo>
                      <a:pt x="372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7" y="1623"/>
                      <a:pt x="1658" y="1260"/>
                      <a:pt x="1658" y="812"/>
                    </a:cubicBezTo>
                    <a:cubicBezTo>
                      <a:pt x="1658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61;p29"/>
              <p:cNvSpPr/>
              <p:nvPr/>
            </p:nvSpPr>
            <p:spPr>
              <a:xfrm>
                <a:off x="-3101425" y="14353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829" y="1"/>
                    </a:moveTo>
                    <a:cubicBezTo>
                      <a:pt x="371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7" y="1623"/>
                      <a:pt x="1657" y="1260"/>
                      <a:pt x="1657" y="812"/>
                    </a:cubicBezTo>
                    <a:cubicBezTo>
                      <a:pt x="1657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62;p29"/>
              <p:cNvSpPr/>
              <p:nvPr/>
            </p:nvSpPr>
            <p:spPr>
              <a:xfrm>
                <a:off x="-3020325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29" y="1"/>
                    </a:moveTo>
                    <a:cubicBezTo>
                      <a:pt x="371" y="1"/>
                      <a:pt x="1" y="364"/>
                      <a:pt x="1" y="812"/>
                    </a:cubicBezTo>
                    <a:cubicBezTo>
                      <a:pt x="1" y="1260"/>
                      <a:pt x="371" y="1623"/>
                      <a:pt x="829" y="1623"/>
                    </a:cubicBezTo>
                    <a:cubicBezTo>
                      <a:pt x="1287" y="1623"/>
                      <a:pt x="1659" y="1260"/>
                      <a:pt x="1659" y="812"/>
                    </a:cubicBezTo>
                    <a:cubicBezTo>
                      <a:pt x="1659" y="364"/>
                      <a:pt x="1287" y="1"/>
                      <a:pt x="8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63;p29"/>
              <p:cNvSpPr/>
              <p:nvPr/>
            </p:nvSpPr>
            <p:spPr>
              <a:xfrm>
                <a:off x="-2939225" y="1435375"/>
                <a:ext cx="4147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4" extrusionOk="0">
                    <a:moveTo>
                      <a:pt x="830" y="1"/>
                    </a:moveTo>
                    <a:cubicBezTo>
                      <a:pt x="373" y="1"/>
                      <a:pt x="1" y="364"/>
                      <a:pt x="1" y="812"/>
                    </a:cubicBezTo>
                    <a:cubicBezTo>
                      <a:pt x="1" y="1260"/>
                      <a:pt x="373" y="1623"/>
                      <a:pt x="830" y="1623"/>
                    </a:cubicBezTo>
                    <a:cubicBezTo>
                      <a:pt x="1288" y="1623"/>
                      <a:pt x="1659" y="1260"/>
                      <a:pt x="1659" y="812"/>
                    </a:cubicBezTo>
                    <a:cubicBezTo>
                      <a:pt x="1659" y="364"/>
                      <a:pt x="1288" y="1"/>
                      <a:pt x="8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64;p29"/>
              <p:cNvSpPr/>
              <p:nvPr/>
            </p:nvSpPr>
            <p:spPr>
              <a:xfrm>
                <a:off x="-2858075" y="1435375"/>
                <a:ext cx="41425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624" extrusionOk="0">
                    <a:moveTo>
                      <a:pt x="828" y="1"/>
                    </a:moveTo>
                    <a:cubicBezTo>
                      <a:pt x="371" y="1"/>
                      <a:pt x="0" y="364"/>
                      <a:pt x="0" y="812"/>
                    </a:cubicBezTo>
                    <a:cubicBezTo>
                      <a:pt x="0" y="1260"/>
                      <a:pt x="371" y="1623"/>
                      <a:pt x="828" y="1623"/>
                    </a:cubicBezTo>
                    <a:cubicBezTo>
                      <a:pt x="1286" y="1623"/>
                      <a:pt x="1657" y="1260"/>
                      <a:pt x="1657" y="812"/>
                    </a:cubicBezTo>
                    <a:cubicBezTo>
                      <a:pt x="1657" y="364"/>
                      <a:pt x="1286" y="1"/>
                      <a:pt x="8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65;p29"/>
              <p:cNvSpPr/>
              <p:nvPr/>
            </p:nvSpPr>
            <p:spPr>
              <a:xfrm>
                <a:off x="-3912550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9" y="0"/>
                    </a:moveTo>
                    <a:cubicBezTo>
                      <a:pt x="372" y="0"/>
                      <a:pt x="1" y="363"/>
                      <a:pt x="1" y="811"/>
                    </a:cubicBezTo>
                    <a:cubicBezTo>
                      <a:pt x="1" y="1259"/>
                      <a:pt x="372" y="1623"/>
                      <a:pt x="829" y="1623"/>
                    </a:cubicBezTo>
                    <a:cubicBezTo>
                      <a:pt x="1287" y="1623"/>
                      <a:pt x="1658" y="1259"/>
                      <a:pt x="1658" y="811"/>
                    </a:cubicBezTo>
                    <a:cubicBezTo>
                      <a:pt x="1658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6;p29"/>
              <p:cNvSpPr/>
              <p:nvPr/>
            </p:nvSpPr>
            <p:spPr>
              <a:xfrm>
                <a:off x="-3831450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29" y="0"/>
                    </a:moveTo>
                    <a:cubicBezTo>
                      <a:pt x="372" y="0"/>
                      <a:pt x="1" y="363"/>
                      <a:pt x="1" y="811"/>
                    </a:cubicBezTo>
                    <a:cubicBezTo>
                      <a:pt x="1" y="1259"/>
                      <a:pt x="372" y="1623"/>
                      <a:pt x="829" y="1623"/>
                    </a:cubicBezTo>
                    <a:cubicBezTo>
                      <a:pt x="1287" y="1623"/>
                      <a:pt x="1659" y="1259"/>
                      <a:pt x="1659" y="811"/>
                    </a:cubicBezTo>
                    <a:cubicBezTo>
                      <a:pt x="1659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7;p29"/>
              <p:cNvSpPr/>
              <p:nvPr/>
            </p:nvSpPr>
            <p:spPr>
              <a:xfrm>
                <a:off x="-3750350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30" y="0"/>
                    </a:moveTo>
                    <a:cubicBezTo>
                      <a:pt x="373" y="0"/>
                      <a:pt x="1" y="363"/>
                      <a:pt x="1" y="811"/>
                    </a:cubicBezTo>
                    <a:cubicBezTo>
                      <a:pt x="1" y="1259"/>
                      <a:pt x="373" y="1623"/>
                      <a:pt x="830" y="1623"/>
                    </a:cubicBezTo>
                    <a:cubicBezTo>
                      <a:pt x="1288" y="1623"/>
                      <a:pt x="1659" y="1259"/>
                      <a:pt x="1659" y="811"/>
                    </a:cubicBezTo>
                    <a:cubicBezTo>
                      <a:pt x="1659" y="363"/>
                      <a:pt x="1288" y="0"/>
                      <a:pt x="8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8;p29"/>
              <p:cNvSpPr/>
              <p:nvPr/>
            </p:nvSpPr>
            <p:spPr>
              <a:xfrm>
                <a:off x="-3669200" y="1564475"/>
                <a:ext cx="414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623" extrusionOk="0">
                    <a:moveTo>
                      <a:pt x="828" y="0"/>
                    </a:moveTo>
                    <a:cubicBezTo>
                      <a:pt x="371" y="0"/>
                      <a:pt x="0" y="363"/>
                      <a:pt x="0" y="811"/>
                    </a:cubicBezTo>
                    <a:cubicBezTo>
                      <a:pt x="0" y="1259"/>
                      <a:pt x="371" y="1623"/>
                      <a:pt x="828" y="1623"/>
                    </a:cubicBezTo>
                    <a:cubicBezTo>
                      <a:pt x="1286" y="1623"/>
                      <a:pt x="1657" y="1259"/>
                      <a:pt x="1657" y="811"/>
                    </a:cubicBezTo>
                    <a:cubicBezTo>
                      <a:pt x="1657" y="363"/>
                      <a:pt x="1286" y="0"/>
                      <a:pt x="8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9;p29"/>
              <p:cNvSpPr/>
              <p:nvPr/>
            </p:nvSpPr>
            <p:spPr>
              <a:xfrm>
                <a:off x="-3588100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8" y="0"/>
                    </a:moveTo>
                    <a:cubicBezTo>
                      <a:pt x="372" y="0"/>
                      <a:pt x="0" y="363"/>
                      <a:pt x="0" y="811"/>
                    </a:cubicBezTo>
                    <a:cubicBezTo>
                      <a:pt x="0" y="1259"/>
                      <a:pt x="372" y="1623"/>
                      <a:pt x="828" y="1623"/>
                    </a:cubicBezTo>
                    <a:cubicBezTo>
                      <a:pt x="1286" y="1623"/>
                      <a:pt x="1658" y="1259"/>
                      <a:pt x="1658" y="811"/>
                    </a:cubicBezTo>
                    <a:cubicBezTo>
                      <a:pt x="1658" y="363"/>
                      <a:pt x="1286" y="0"/>
                      <a:pt x="8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70;p29"/>
              <p:cNvSpPr/>
              <p:nvPr/>
            </p:nvSpPr>
            <p:spPr>
              <a:xfrm>
                <a:off x="-3506975" y="1564475"/>
                <a:ext cx="414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623" extrusionOk="0">
                    <a:moveTo>
                      <a:pt x="829" y="0"/>
                    </a:moveTo>
                    <a:cubicBezTo>
                      <a:pt x="371" y="0"/>
                      <a:pt x="0" y="363"/>
                      <a:pt x="0" y="811"/>
                    </a:cubicBezTo>
                    <a:cubicBezTo>
                      <a:pt x="0" y="1259"/>
                      <a:pt x="371" y="1623"/>
                      <a:pt x="829" y="1623"/>
                    </a:cubicBezTo>
                    <a:cubicBezTo>
                      <a:pt x="1286" y="1623"/>
                      <a:pt x="1657" y="1259"/>
                      <a:pt x="1657" y="811"/>
                    </a:cubicBezTo>
                    <a:cubicBezTo>
                      <a:pt x="1657" y="363"/>
                      <a:pt x="1286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71;p29"/>
              <p:cNvSpPr/>
              <p:nvPr/>
            </p:nvSpPr>
            <p:spPr>
              <a:xfrm>
                <a:off x="-3425875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29" y="0"/>
                    </a:moveTo>
                    <a:cubicBezTo>
                      <a:pt x="371" y="0"/>
                      <a:pt x="0" y="363"/>
                      <a:pt x="0" y="811"/>
                    </a:cubicBezTo>
                    <a:cubicBezTo>
                      <a:pt x="0" y="1259"/>
                      <a:pt x="371" y="1623"/>
                      <a:pt x="829" y="1623"/>
                    </a:cubicBezTo>
                    <a:cubicBezTo>
                      <a:pt x="1286" y="1623"/>
                      <a:pt x="1658" y="1259"/>
                      <a:pt x="1658" y="811"/>
                    </a:cubicBezTo>
                    <a:cubicBezTo>
                      <a:pt x="1658" y="363"/>
                      <a:pt x="1286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72;p29"/>
              <p:cNvSpPr/>
              <p:nvPr/>
            </p:nvSpPr>
            <p:spPr>
              <a:xfrm>
                <a:off x="-3344775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30" y="0"/>
                    </a:moveTo>
                    <a:cubicBezTo>
                      <a:pt x="372" y="0"/>
                      <a:pt x="0" y="363"/>
                      <a:pt x="0" y="811"/>
                    </a:cubicBezTo>
                    <a:cubicBezTo>
                      <a:pt x="0" y="1259"/>
                      <a:pt x="372" y="1623"/>
                      <a:pt x="830" y="1623"/>
                    </a:cubicBezTo>
                    <a:cubicBezTo>
                      <a:pt x="1288" y="1623"/>
                      <a:pt x="1658" y="1259"/>
                      <a:pt x="1658" y="811"/>
                    </a:cubicBezTo>
                    <a:cubicBezTo>
                      <a:pt x="1658" y="363"/>
                      <a:pt x="1288" y="0"/>
                      <a:pt x="8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73;p29"/>
              <p:cNvSpPr/>
              <p:nvPr/>
            </p:nvSpPr>
            <p:spPr>
              <a:xfrm>
                <a:off x="-3263650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9" y="0"/>
                    </a:moveTo>
                    <a:cubicBezTo>
                      <a:pt x="371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7" y="1623"/>
                      <a:pt x="1657" y="1259"/>
                      <a:pt x="1657" y="811"/>
                    </a:cubicBezTo>
                    <a:cubicBezTo>
                      <a:pt x="1657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74;p29"/>
              <p:cNvSpPr/>
              <p:nvPr/>
            </p:nvSpPr>
            <p:spPr>
              <a:xfrm>
                <a:off x="-3182550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29" y="0"/>
                    </a:moveTo>
                    <a:cubicBezTo>
                      <a:pt x="372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7" y="1623"/>
                      <a:pt x="1658" y="1259"/>
                      <a:pt x="1658" y="811"/>
                    </a:cubicBezTo>
                    <a:cubicBezTo>
                      <a:pt x="1658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75;p29"/>
              <p:cNvSpPr/>
              <p:nvPr/>
            </p:nvSpPr>
            <p:spPr>
              <a:xfrm>
                <a:off x="-3101425" y="1564475"/>
                <a:ext cx="4145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3" extrusionOk="0">
                    <a:moveTo>
                      <a:pt x="829" y="0"/>
                    </a:moveTo>
                    <a:cubicBezTo>
                      <a:pt x="371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7" y="1623"/>
                      <a:pt x="1657" y="1259"/>
                      <a:pt x="1657" y="811"/>
                    </a:cubicBezTo>
                    <a:cubicBezTo>
                      <a:pt x="1657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76;p29"/>
              <p:cNvSpPr/>
              <p:nvPr/>
            </p:nvSpPr>
            <p:spPr>
              <a:xfrm>
                <a:off x="-3020325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29" y="0"/>
                    </a:moveTo>
                    <a:cubicBezTo>
                      <a:pt x="371" y="0"/>
                      <a:pt x="1" y="363"/>
                      <a:pt x="1" y="811"/>
                    </a:cubicBezTo>
                    <a:cubicBezTo>
                      <a:pt x="1" y="1259"/>
                      <a:pt x="371" y="1623"/>
                      <a:pt x="829" y="1623"/>
                    </a:cubicBezTo>
                    <a:cubicBezTo>
                      <a:pt x="1287" y="1623"/>
                      <a:pt x="1659" y="1259"/>
                      <a:pt x="1659" y="811"/>
                    </a:cubicBezTo>
                    <a:cubicBezTo>
                      <a:pt x="1659" y="363"/>
                      <a:pt x="1287" y="0"/>
                      <a:pt x="8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77;p29"/>
              <p:cNvSpPr/>
              <p:nvPr/>
            </p:nvSpPr>
            <p:spPr>
              <a:xfrm>
                <a:off x="-2939225" y="1564475"/>
                <a:ext cx="414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23" extrusionOk="0">
                    <a:moveTo>
                      <a:pt x="830" y="0"/>
                    </a:moveTo>
                    <a:cubicBezTo>
                      <a:pt x="373" y="0"/>
                      <a:pt x="1" y="363"/>
                      <a:pt x="1" y="811"/>
                    </a:cubicBezTo>
                    <a:cubicBezTo>
                      <a:pt x="1" y="1259"/>
                      <a:pt x="373" y="1623"/>
                      <a:pt x="830" y="1623"/>
                    </a:cubicBezTo>
                    <a:cubicBezTo>
                      <a:pt x="1288" y="1623"/>
                      <a:pt x="1659" y="1259"/>
                      <a:pt x="1659" y="811"/>
                    </a:cubicBezTo>
                    <a:cubicBezTo>
                      <a:pt x="1659" y="363"/>
                      <a:pt x="1288" y="0"/>
                      <a:pt x="8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78;p29"/>
              <p:cNvSpPr/>
              <p:nvPr/>
            </p:nvSpPr>
            <p:spPr>
              <a:xfrm>
                <a:off x="-2858075" y="1564475"/>
                <a:ext cx="414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623" extrusionOk="0">
                    <a:moveTo>
                      <a:pt x="828" y="0"/>
                    </a:moveTo>
                    <a:cubicBezTo>
                      <a:pt x="371" y="0"/>
                      <a:pt x="0" y="363"/>
                      <a:pt x="0" y="811"/>
                    </a:cubicBezTo>
                    <a:cubicBezTo>
                      <a:pt x="0" y="1259"/>
                      <a:pt x="371" y="1623"/>
                      <a:pt x="828" y="1623"/>
                    </a:cubicBezTo>
                    <a:cubicBezTo>
                      <a:pt x="1286" y="1623"/>
                      <a:pt x="1657" y="1259"/>
                      <a:pt x="1657" y="811"/>
                    </a:cubicBezTo>
                    <a:cubicBezTo>
                      <a:pt x="1657" y="363"/>
                      <a:pt x="1286" y="0"/>
                      <a:pt x="8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79;p29"/>
              <p:cNvSpPr/>
              <p:nvPr/>
            </p:nvSpPr>
            <p:spPr>
              <a:xfrm>
                <a:off x="-4697500" y="656950"/>
                <a:ext cx="731850" cy="698700"/>
              </a:xfrm>
              <a:custGeom>
                <a:avLst/>
                <a:gdLst/>
                <a:ahLst/>
                <a:cxnLst/>
                <a:rect l="l" t="t" r="r" b="b"/>
                <a:pathLst>
                  <a:path w="29274" h="27948" extrusionOk="0">
                    <a:moveTo>
                      <a:pt x="14637" y="4085"/>
                    </a:moveTo>
                    <a:cubicBezTo>
                      <a:pt x="20406" y="4085"/>
                      <a:pt x="25101" y="8682"/>
                      <a:pt x="25101" y="14331"/>
                    </a:cubicBezTo>
                    <a:lnTo>
                      <a:pt x="25101" y="23863"/>
                    </a:lnTo>
                    <a:lnTo>
                      <a:pt x="4172" y="23863"/>
                    </a:lnTo>
                    <a:lnTo>
                      <a:pt x="4172" y="14331"/>
                    </a:lnTo>
                    <a:cubicBezTo>
                      <a:pt x="4172" y="8680"/>
                      <a:pt x="8865" y="4085"/>
                      <a:pt x="14637" y="4085"/>
                    </a:cubicBezTo>
                    <a:close/>
                    <a:moveTo>
                      <a:pt x="14637" y="1"/>
                    </a:moveTo>
                    <a:cubicBezTo>
                      <a:pt x="6566" y="1"/>
                      <a:pt x="0" y="6429"/>
                      <a:pt x="0" y="14331"/>
                    </a:cubicBezTo>
                    <a:lnTo>
                      <a:pt x="0" y="25904"/>
                    </a:lnTo>
                    <a:cubicBezTo>
                      <a:pt x="0" y="27033"/>
                      <a:pt x="934" y="27947"/>
                      <a:pt x="2086" y="27947"/>
                    </a:cubicBezTo>
                    <a:lnTo>
                      <a:pt x="27186" y="27947"/>
                    </a:lnTo>
                    <a:cubicBezTo>
                      <a:pt x="28339" y="27947"/>
                      <a:pt x="29273" y="27033"/>
                      <a:pt x="29274" y="25906"/>
                    </a:cubicBezTo>
                    <a:lnTo>
                      <a:pt x="29274" y="14331"/>
                    </a:lnTo>
                    <a:cubicBezTo>
                      <a:pt x="29274" y="6429"/>
                      <a:pt x="22707" y="1"/>
                      <a:pt x="146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80;p29"/>
              <p:cNvSpPr/>
              <p:nvPr/>
            </p:nvSpPr>
            <p:spPr>
              <a:xfrm>
                <a:off x="-4704000" y="650450"/>
                <a:ext cx="744825" cy="711700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28468" extrusionOk="0">
                    <a:moveTo>
                      <a:pt x="14897" y="4605"/>
                    </a:moveTo>
                    <a:cubicBezTo>
                      <a:pt x="20522" y="4605"/>
                      <a:pt x="25101" y="9085"/>
                      <a:pt x="25101" y="14591"/>
                    </a:cubicBezTo>
                    <a:lnTo>
                      <a:pt x="25101" y="23864"/>
                    </a:lnTo>
                    <a:lnTo>
                      <a:pt x="4692" y="23864"/>
                    </a:lnTo>
                    <a:lnTo>
                      <a:pt x="4692" y="14591"/>
                    </a:lnTo>
                    <a:cubicBezTo>
                      <a:pt x="4692" y="9085"/>
                      <a:pt x="9269" y="4605"/>
                      <a:pt x="14897" y="4605"/>
                    </a:cubicBezTo>
                    <a:close/>
                    <a:moveTo>
                      <a:pt x="14897" y="4085"/>
                    </a:moveTo>
                    <a:cubicBezTo>
                      <a:pt x="8982" y="4085"/>
                      <a:pt x="4172" y="8798"/>
                      <a:pt x="4172" y="14591"/>
                    </a:cubicBezTo>
                    <a:lnTo>
                      <a:pt x="4172" y="24124"/>
                    </a:lnTo>
                    <a:cubicBezTo>
                      <a:pt x="4172" y="24267"/>
                      <a:pt x="4288" y="24384"/>
                      <a:pt x="4432" y="24384"/>
                    </a:cubicBezTo>
                    <a:lnTo>
                      <a:pt x="25361" y="24384"/>
                    </a:lnTo>
                    <a:cubicBezTo>
                      <a:pt x="25504" y="24384"/>
                      <a:pt x="25621" y="24267"/>
                      <a:pt x="25621" y="24124"/>
                    </a:cubicBezTo>
                    <a:lnTo>
                      <a:pt x="25621" y="14591"/>
                    </a:lnTo>
                    <a:cubicBezTo>
                      <a:pt x="25621" y="8798"/>
                      <a:pt x="20809" y="4085"/>
                      <a:pt x="14897" y="4085"/>
                    </a:cubicBezTo>
                    <a:close/>
                    <a:moveTo>
                      <a:pt x="14897" y="521"/>
                    </a:moveTo>
                    <a:cubicBezTo>
                      <a:pt x="22823" y="521"/>
                      <a:pt x="29272" y="6832"/>
                      <a:pt x="29272" y="14591"/>
                    </a:cubicBezTo>
                    <a:lnTo>
                      <a:pt x="29272" y="26164"/>
                    </a:lnTo>
                    <a:cubicBezTo>
                      <a:pt x="29272" y="27148"/>
                      <a:pt x="28454" y="27947"/>
                      <a:pt x="27446" y="27947"/>
                    </a:cubicBezTo>
                    <a:lnTo>
                      <a:pt x="2346" y="27947"/>
                    </a:lnTo>
                    <a:cubicBezTo>
                      <a:pt x="1339" y="27947"/>
                      <a:pt x="521" y="27148"/>
                      <a:pt x="521" y="26164"/>
                    </a:cubicBezTo>
                    <a:lnTo>
                      <a:pt x="521" y="14589"/>
                    </a:lnTo>
                    <a:cubicBezTo>
                      <a:pt x="521" y="6832"/>
                      <a:pt x="6969" y="521"/>
                      <a:pt x="14897" y="521"/>
                    </a:cubicBezTo>
                    <a:close/>
                    <a:moveTo>
                      <a:pt x="14897" y="0"/>
                    </a:moveTo>
                    <a:cubicBezTo>
                      <a:pt x="6682" y="0"/>
                      <a:pt x="0" y="6545"/>
                      <a:pt x="0" y="14591"/>
                    </a:cubicBezTo>
                    <a:lnTo>
                      <a:pt x="0" y="26164"/>
                    </a:lnTo>
                    <a:cubicBezTo>
                      <a:pt x="0" y="27435"/>
                      <a:pt x="1052" y="28467"/>
                      <a:pt x="2346" y="28467"/>
                    </a:cubicBezTo>
                    <a:lnTo>
                      <a:pt x="27446" y="28467"/>
                    </a:lnTo>
                    <a:cubicBezTo>
                      <a:pt x="28741" y="28467"/>
                      <a:pt x="29793" y="27435"/>
                      <a:pt x="29793" y="26166"/>
                    </a:cubicBezTo>
                    <a:lnTo>
                      <a:pt x="29793" y="14591"/>
                    </a:lnTo>
                    <a:cubicBezTo>
                      <a:pt x="29793" y="6545"/>
                      <a:pt x="23110" y="0"/>
                      <a:pt x="148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81;p29"/>
              <p:cNvSpPr/>
              <p:nvPr/>
            </p:nvSpPr>
            <p:spPr>
              <a:xfrm>
                <a:off x="-4736275" y="1216150"/>
                <a:ext cx="798975" cy="660900"/>
              </a:xfrm>
              <a:custGeom>
                <a:avLst/>
                <a:gdLst/>
                <a:ahLst/>
                <a:cxnLst/>
                <a:rect l="l" t="t" r="r" b="b"/>
                <a:pathLst>
                  <a:path w="31959" h="26436" extrusionOk="0">
                    <a:moveTo>
                      <a:pt x="0" y="0"/>
                    </a:moveTo>
                    <a:lnTo>
                      <a:pt x="0" y="26436"/>
                    </a:lnTo>
                    <a:lnTo>
                      <a:pt x="31958" y="26436"/>
                    </a:lnTo>
                    <a:lnTo>
                      <a:pt x="31958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A0B8"/>
                  </a:gs>
                  <a:gs pos="100000">
                    <a:srgbClr val="E23480"/>
                  </a:gs>
                </a:gsLst>
                <a:lin ang="540000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2;p29"/>
              <p:cNvSpPr/>
              <p:nvPr/>
            </p:nvSpPr>
            <p:spPr>
              <a:xfrm>
                <a:off x="-4742800" y="1209649"/>
                <a:ext cx="812000" cy="673900"/>
              </a:xfrm>
              <a:custGeom>
                <a:avLst/>
                <a:gdLst/>
                <a:ahLst/>
                <a:cxnLst/>
                <a:rect l="l" t="t" r="r" b="b"/>
                <a:pathLst>
                  <a:path w="32480" h="26956" extrusionOk="0">
                    <a:moveTo>
                      <a:pt x="31960" y="521"/>
                    </a:moveTo>
                    <a:lnTo>
                      <a:pt x="31960" y="26435"/>
                    </a:lnTo>
                    <a:lnTo>
                      <a:pt x="522" y="26435"/>
                    </a:lnTo>
                    <a:lnTo>
                      <a:pt x="522" y="521"/>
                    </a:lnTo>
                    <a:close/>
                    <a:moveTo>
                      <a:pt x="260" y="0"/>
                    </a:moveTo>
                    <a:cubicBezTo>
                      <a:pt x="117" y="0"/>
                      <a:pt x="1" y="117"/>
                      <a:pt x="2" y="260"/>
                    </a:cubicBezTo>
                    <a:lnTo>
                      <a:pt x="2" y="26696"/>
                    </a:lnTo>
                    <a:cubicBezTo>
                      <a:pt x="1" y="26840"/>
                      <a:pt x="118" y="26956"/>
                      <a:pt x="262" y="26956"/>
                    </a:cubicBezTo>
                    <a:lnTo>
                      <a:pt x="32219" y="26956"/>
                    </a:lnTo>
                    <a:cubicBezTo>
                      <a:pt x="32363" y="26956"/>
                      <a:pt x="32480" y="26840"/>
                      <a:pt x="32480" y="26696"/>
                    </a:cubicBezTo>
                    <a:lnTo>
                      <a:pt x="32480" y="260"/>
                    </a:lnTo>
                    <a:cubicBezTo>
                      <a:pt x="32480" y="117"/>
                      <a:pt x="32365" y="0"/>
                      <a:pt x="32221" y="0"/>
                    </a:cubicBezTo>
                    <a:cubicBezTo>
                      <a:pt x="32221" y="0"/>
                      <a:pt x="32220" y="0"/>
                      <a:pt x="32219" y="0"/>
                    </a:cubicBezTo>
                    <a:lnTo>
                      <a:pt x="262" y="0"/>
                    </a:lnTo>
                    <a:cubicBezTo>
                      <a:pt x="262" y="0"/>
                      <a:pt x="261" y="0"/>
                      <a:pt x="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3;p29"/>
              <p:cNvSpPr/>
              <p:nvPr/>
            </p:nvSpPr>
            <p:spPr>
              <a:xfrm>
                <a:off x="-4427675" y="1405450"/>
                <a:ext cx="173950" cy="310225"/>
              </a:xfrm>
              <a:custGeom>
                <a:avLst/>
                <a:gdLst/>
                <a:ahLst/>
                <a:cxnLst/>
                <a:rect l="l" t="t" r="r" b="b"/>
                <a:pathLst>
                  <a:path w="6958" h="12409" extrusionOk="0">
                    <a:moveTo>
                      <a:pt x="3479" y="0"/>
                    </a:moveTo>
                    <a:cubicBezTo>
                      <a:pt x="1557" y="0"/>
                      <a:pt x="0" y="1525"/>
                      <a:pt x="0" y="3406"/>
                    </a:cubicBezTo>
                    <a:cubicBezTo>
                      <a:pt x="0" y="4702"/>
                      <a:pt x="739" y="5828"/>
                      <a:pt x="1826" y="6403"/>
                    </a:cubicBezTo>
                    <a:lnTo>
                      <a:pt x="1242" y="12408"/>
                    </a:lnTo>
                    <a:lnTo>
                      <a:pt x="5717" y="12408"/>
                    </a:lnTo>
                    <a:lnTo>
                      <a:pt x="5132" y="6403"/>
                    </a:lnTo>
                    <a:cubicBezTo>
                      <a:pt x="6219" y="5828"/>
                      <a:pt x="6958" y="4702"/>
                      <a:pt x="6958" y="3406"/>
                    </a:cubicBezTo>
                    <a:cubicBezTo>
                      <a:pt x="6958" y="1525"/>
                      <a:pt x="5401" y="0"/>
                      <a:pt x="3479" y="0"/>
                    </a:cubicBezTo>
                    <a:close/>
                  </a:path>
                </a:pathLst>
              </a:custGeom>
              <a:solidFill>
                <a:srgbClr val="AAB1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84;p29"/>
              <p:cNvSpPr/>
              <p:nvPr/>
            </p:nvSpPr>
            <p:spPr>
              <a:xfrm>
                <a:off x="-4434200" y="1398925"/>
                <a:ext cx="187000" cy="323250"/>
              </a:xfrm>
              <a:custGeom>
                <a:avLst/>
                <a:gdLst/>
                <a:ahLst/>
                <a:cxnLst/>
                <a:rect l="l" t="t" r="r" b="b"/>
                <a:pathLst>
                  <a:path w="7480" h="12930" extrusionOk="0">
                    <a:moveTo>
                      <a:pt x="3740" y="522"/>
                    </a:moveTo>
                    <a:cubicBezTo>
                      <a:pt x="5515" y="522"/>
                      <a:pt x="6960" y="1932"/>
                      <a:pt x="6960" y="3666"/>
                    </a:cubicBezTo>
                    <a:cubicBezTo>
                      <a:pt x="6960" y="4823"/>
                      <a:pt x="6312" y="5883"/>
                      <a:pt x="5271" y="6434"/>
                    </a:cubicBezTo>
                    <a:cubicBezTo>
                      <a:pt x="5177" y="6484"/>
                      <a:pt x="5123" y="6585"/>
                      <a:pt x="5134" y="6690"/>
                    </a:cubicBezTo>
                    <a:lnTo>
                      <a:pt x="5691" y="12409"/>
                    </a:lnTo>
                    <a:lnTo>
                      <a:pt x="1792" y="12409"/>
                    </a:lnTo>
                    <a:lnTo>
                      <a:pt x="2347" y="6690"/>
                    </a:lnTo>
                    <a:cubicBezTo>
                      <a:pt x="2357" y="6585"/>
                      <a:pt x="2303" y="6484"/>
                      <a:pt x="2209" y="6434"/>
                    </a:cubicBezTo>
                    <a:cubicBezTo>
                      <a:pt x="1168" y="5883"/>
                      <a:pt x="521" y="4823"/>
                      <a:pt x="521" y="3666"/>
                    </a:cubicBezTo>
                    <a:cubicBezTo>
                      <a:pt x="521" y="1932"/>
                      <a:pt x="1965" y="522"/>
                      <a:pt x="3740" y="522"/>
                    </a:cubicBezTo>
                    <a:close/>
                    <a:moveTo>
                      <a:pt x="3740" y="1"/>
                    </a:moveTo>
                    <a:cubicBezTo>
                      <a:pt x="1678" y="1"/>
                      <a:pt x="1" y="1645"/>
                      <a:pt x="1" y="3667"/>
                    </a:cubicBezTo>
                    <a:cubicBezTo>
                      <a:pt x="1" y="4958"/>
                      <a:pt x="691" y="6147"/>
                      <a:pt x="1812" y="6809"/>
                    </a:cubicBezTo>
                    <a:lnTo>
                      <a:pt x="1244" y="12644"/>
                    </a:lnTo>
                    <a:cubicBezTo>
                      <a:pt x="1230" y="12796"/>
                      <a:pt x="1350" y="12930"/>
                      <a:pt x="1503" y="12930"/>
                    </a:cubicBezTo>
                    <a:lnTo>
                      <a:pt x="5977" y="12930"/>
                    </a:lnTo>
                    <a:cubicBezTo>
                      <a:pt x="6130" y="12930"/>
                      <a:pt x="6250" y="12796"/>
                      <a:pt x="6236" y="12644"/>
                    </a:cubicBezTo>
                    <a:lnTo>
                      <a:pt x="5668" y="6809"/>
                    </a:lnTo>
                    <a:cubicBezTo>
                      <a:pt x="6789" y="6146"/>
                      <a:pt x="7479" y="4958"/>
                      <a:pt x="7479" y="3667"/>
                    </a:cubicBezTo>
                    <a:cubicBezTo>
                      <a:pt x="7479" y="1645"/>
                      <a:pt x="5801" y="1"/>
                      <a:pt x="374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5" name="Google Shape;1775;p45"/>
          <p:cNvGrpSpPr/>
          <p:nvPr/>
        </p:nvGrpSpPr>
        <p:grpSpPr>
          <a:xfrm>
            <a:off x="7219156" y="4165958"/>
            <a:ext cx="1211612" cy="438051"/>
            <a:chOff x="175552" y="1101686"/>
            <a:chExt cx="520944" cy="188336"/>
          </a:xfrm>
        </p:grpSpPr>
        <p:sp>
          <p:nvSpPr>
            <p:cNvPr id="1776" name="Google Shape;1776;p4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0" name="Google Shape;1800;p45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893524" y="4305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45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428942" y="4385039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45"/>
          <p:cNvPicPr preferRelativeResize="0"/>
          <p:nvPr/>
        </p:nvPicPr>
        <p:blipFill rotWithShape="1">
          <a:blip r:embed="rId4">
            <a:alphaModFix/>
          </a:blip>
          <a:srcRect b="5383"/>
          <a:stretch/>
        </p:blipFill>
        <p:spPr>
          <a:xfrm rot="-291797">
            <a:off x="723653" y="1193042"/>
            <a:ext cx="678278" cy="727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45"/>
          <p:cNvGrpSpPr/>
          <p:nvPr/>
        </p:nvGrpSpPr>
        <p:grpSpPr>
          <a:xfrm>
            <a:off x="3633610" y="3732714"/>
            <a:ext cx="745978" cy="516368"/>
            <a:chOff x="923424" y="1580182"/>
            <a:chExt cx="1171264" cy="810752"/>
          </a:xfrm>
        </p:grpSpPr>
        <p:sp>
          <p:nvSpPr>
            <p:cNvPr id="1804" name="Google Shape;1804;p4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4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73381"/>
              </p:ext>
            </p:extLst>
          </p:nvPr>
        </p:nvGraphicFramePr>
        <p:xfrm>
          <a:off x="2758931" y="1979224"/>
          <a:ext cx="3620769" cy="2011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1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28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961909" y="180110"/>
            <a:ext cx="1277399" cy="5936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r"/>
            <a:r>
              <a:rPr lang="en-US" sz="2800" b="1" dirty="0" smtClean="0">
                <a:solidFill>
                  <a:srgbClr val="150045"/>
                </a:solidFill>
              </a:rPr>
              <a:t>key</a:t>
            </a:r>
            <a:endParaRPr lang="ar-SA" sz="2800" b="1" dirty="0">
              <a:solidFill>
                <a:srgbClr val="15004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5921" y="1030513"/>
            <a:ext cx="6453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dirty="0"/>
              <a:t>بعد عمل </a:t>
            </a:r>
            <a:r>
              <a:rPr lang="en-US" dirty="0"/>
              <a:t>Shift</a:t>
            </a:r>
            <a:r>
              <a:rPr lang="ar-SA" dirty="0"/>
              <a:t> ل</a:t>
            </a:r>
            <a:r>
              <a:rPr lang="en-US" dirty="0"/>
              <a:t>C0 </a:t>
            </a:r>
            <a:r>
              <a:rPr lang="ar-SA" dirty="0"/>
              <a:t> و</a:t>
            </a:r>
            <a:r>
              <a:rPr lang="en-US" dirty="0"/>
              <a:t>D0 </a:t>
            </a:r>
            <a:r>
              <a:rPr lang="ar-SA" dirty="0"/>
              <a:t> نقوم بجمعهما وادخالهما على </a:t>
            </a:r>
            <a:r>
              <a:rPr lang="en-US" dirty="0"/>
              <a:t> PC2</a:t>
            </a:r>
            <a:r>
              <a:rPr lang="ar-SA" dirty="0"/>
              <a:t> لتوسعة المفتاح من </a:t>
            </a:r>
            <a:r>
              <a:rPr lang="en-US" dirty="0"/>
              <a:t>48 Bit </a:t>
            </a:r>
            <a:r>
              <a:rPr lang="ar-SA" dirty="0"/>
              <a:t>إلى </a:t>
            </a:r>
            <a:r>
              <a:rPr lang="en-US" dirty="0"/>
              <a:t>64 Bit</a:t>
            </a:r>
            <a:endParaRPr lang="ar-SA" dirty="0"/>
          </a:p>
        </p:txBody>
      </p:sp>
      <p:sp>
        <p:nvSpPr>
          <p:cNvPr id="4" name="TextBox 3"/>
          <p:cNvSpPr txBox="1"/>
          <p:nvPr/>
        </p:nvSpPr>
        <p:spPr>
          <a:xfrm>
            <a:off x="4155593" y="1585083"/>
            <a:ext cx="6873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PC-2</a:t>
            </a:r>
            <a:endParaRPr lang="ar-S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06599" y="1575104"/>
            <a:ext cx="3023155" cy="2100663"/>
            <a:chOff x="1209408" y="1101436"/>
            <a:chExt cx="3023155" cy="2100663"/>
          </a:xfrm>
        </p:grpSpPr>
        <p:sp>
          <p:nvSpPr>
            <p:cNvPr id="3" name="Rectangle 2"/>
            <p:cNvSpPr/>
            <p:nvPr/>
          </p:nvSpPr>
          <p:spPr>
            <a:xfrm>
              <a:off x="2043546" y="1101436"/>
              <a:ext cx="1316181" cy="394856"/>
            </a:xfrm>
            <a:prstGeom prst="rect">
              <a:avLst/>
            </a:prstGeom>
            <a:noFill/>
            <a:ln>
              <a:solidFill>
                <a:srgbClr val="BCB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043546" y="1752599"/>
              <a:ext cx="1316181" cy="394856"/>
            </a:xfrm>
            <a:prstGeom prst="rect">
              <a:avLst/>
            </a:prstGeom>
            <a:noFill/>
            <a:ln>
              <a:solidFill>
                <a:srgbClr val="BCB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43546" y="2403762"/>
              <a:ext cx="1316181" cy="394856"/>
            </a:xfrm>
            <a:prstGeom prst="rect">
              <a:avLst/>
            </a:prstGeom>
            <a:noFill/>
            <a:ln>
              <a:solidFill>
                <a:srgbClr val="BCB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209408" y="1753710"/>
              <a:ext cx="768927" cy="394856"/>
            </a:xfrm>
            <a:prstGeom prst="rightArrow">
              <a:avLst/>
            </a:prstGeom>
            <a:solidFill>
              <a:srgbClr val="150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12700">
                <a:spcBef>
                  <a:spcPts val="95"/>
                </a:spcBef>
              </a:pPr>
              <a:r>
                <a:rPr lang="en-US" b="1" spc="-5">
                  <a:latin typeface="Calibri"/>
                  <a:cs typeface="Calibri"/>
                </a:rPr>
                <a:t>56</a:t>
              </a:r>
              <a:r>
                <a:rPr lang="en-US" b="1" spc="-60">
                  <a:latin typeface="Calibri"/>
                  <a:cs typeface="Calibri"/>
                </a:rPr>
                <a:t> </a:t>
              </a:r>
              <a:r>
                <a:rPr lang="en-US" b="1" spc="-5">
                  <a:latin typeface="Calibri"/>
                  <a:cs typeface="Calibri"/>
                </a:rPr>
                <a:t>bit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463636" y="1752599"/>
              <a:ext cx="768927" cy="394856"/>
            </a:xfrm>
            <a:prstGeom prst="rightArrow">
              <a:avLst/>
            </a:prstGeom>
            <a:solidFill>
              <a:srgbClr val="150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12700">
                <a:spcBef>
                  <a:spcPts val="95"/>
                </a:spcBef>
              </a:pPr>
              <a:r>
                <a:rPr lang="en-US" b="1" spc="-5">
                  <a:latin typeface="Calibri"/>
                  <a:cs typeface="Calibri"/>
                </a:rPr>
                <a:t>56</a:t>
              </a:r>
              <a:r>
                <a:rPr lang="en-US" b="1" spc="-60">
                  <a:latin typeface="Calibri"/>
                  <a:cs typeface="Calibri"/>
                </a:rPr>
                <a:t> </a:t>
              </a:r>
              <a:r>
                <a:rPr lang="en-US" b="1" spc="-5">
                  <a:latin typeface="Calibri"/>
                  <a:cs typeface="Calibri"/>
                </a:rPr>
                <a:t>bit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2208603" y="1746785"/>
              <a:ext cx="986065" cy="319959"/>
            </a:xfrm>
            <a:prstGeom prst="rect">
              <a:avLst/>
            </a:prstGeom>
          </p:spPr>
          <p:txBody>
            <a:bodyPr vert="horz" wrap="square" lIns="0" tIns="133985" rIns="0" bIns="0" rtlCol="0" anchor="ctr">
              <a:spAutoFit/>
            </a:bodyPr>
            <a:lstStyle/>
            <a:p>
              <a:pPr marL="363855">
                <a:lnSpc>
                  <a:spcPct val="100000"/>
                </a:lnSpc>
                <a:spcBef>
                  <a:spcPts val="1055"/>
                </a:spcBef>
              </a:pPr>
              <a:r>
                <a:rPr sz="1200" spc="-5" dirty="0">
                  <a:latin typeface="+mj-lt"/>
                  <a:cs typeface="Secular One" panose="00000500000000000000" charset="-79"/>
                </a:rPr>
                <a:t>DES</a:t>
              </a:r>
              <a:endParaRPr sz="1200" dirty="0">
                <a:latin typeface="+mj-lt"/>
                <a:cs typeface="Secular One" panose="00000500000000000000" charset="-79"/>
              </a:endParaRPr>
            </a:p>
          </p:txBody>
        </p:sp>
        <p:sp>
          <p:nvSpPr>
            <p:cNvPr id="11" name="object 15"/>
            <p:cNvSpPr txBox="1"/>
            <p:nvPr/>
          </p:nvSpPr>
          <p:spPr>
            <a:xfrm>
              <a:off x="2321959" y="2943695"/>
              <a:ext cx="759351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1600" b="1" spc="-5" dirty="0" smtClean="0">
                  <a:latin typeface="Calibri"/>
                  <a:cs typeface="Calibri"/>
                </a:rPr>
                <a:t>BLOCK-1</a:t>
              </a:r>
              <a:endParaRPr sz="1600" dirty="0">
                <a:latin typeface="Calibri"/>
                <a:cs typeface="Calibri"/>
              </a:endParaRPr>
            </a:p>
          </p:txBody>
        </p:sp>
        <p:sp>
          <p:nvSpPr>
            <p:cNvPr id="12" name="object 14"/>
            <p:cNvSpPr txBox="1"/>
            <p:nvPr/>
          </p:nvSpPr>
          <p:spPr>
            <a:xfrm>
              <a:off x="2043546" y="1212273"/>
              <a:ext cx="1329926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ar-SA" sz="1200" spc="-5" dirty="0" smtClean="0">
                  <a:latin typeface="Secular One" panose="00000500000000000000" charset="-79"/>
                  <a:cs typeface="Secular One" panose="00000500000000000000" charset="-79"/>
                </a:rPr>
                <a:t>  </a:t>
              </a:r>
              <a:r>
                <a:rPr lang="en-US" sz="1200" spc="-5" dirty="0">
                  <a:latin typeface="+mj-lt"/>
                  <a:cs typeface="Secular One" panose="00000500000000000000" charset="-79"/>
                </a:rPr>
                <a:t>64</a:t>
              </a:r>
              <a:r>
                <a:rPr lang="en-US" sz="1200" spc="-30" dirty="0">
                  <a:latin typeface="+mj-lt"/>
                  <a:cs typeface="Secular One" panose="00000500000000000000" charset="-79"/>
                </a:rPr>
                <a:t> </a:t>
              </a:r>
              <a:r>
                <a:rPr lang="en-US" sz="1200" spc="-5" dirty="0" smtClean="0">
                  <a:latin typeface="+mj-lt"/>
                  <a:cs typeface="Secular One" panose="00000500000000000000" charset="-79"/>
                </a:rPr>
                <a:t>bit-Plaintext</a:t>
              </a:r>
              <a:endParaRPr sz="1200" dirty="0">
                <a:latin typeface="+mj-lt"/>
                <a:cs typeface="Secular One" panose="00000500000000000000" charset="-79"/>
              </a:endParaRPr>
            </a:p>
          </p:txBody>
        </p:sp>
        <p:sp>
          <p:nvSpPr>
            <p:cNvPr id="13" name="object 10"/>
            <p:cNvSpPr txBox="1"/>
            <p:nvPr/>
          </p:nvSpPr>
          <p:spPr>
            <a:xfrm>
              <a:off x="2147455" y="2502445"/>
              <a:ext cx="1418239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200" spc="-5" dirty="0">
                  <a:latin typeface="+mj-lt"/>
                  <a:cs typeface="Secular One" panose="00000500000000000000" charset="-79"/>
                </a:rPr>
                <a:t>64</a:t>
              </a:r>
              <a:r>
                <a:rPr lang="en-US" sz="1200" spc="-60" dirty="0">
                  <a:latin typeface="+mj-lt"/>
                  <a:cs typeface="Secular One" panose="00000500000000000000" charset="-79"/>
                </a:rPr>
                <a:t> </a:t>
              </a:r>
              <a:r>
                <a:rPr lang="en-US" sz="1200" spc="-5" dirty="0" smtClean="0">
                  <a:latin typeface="+mj-lt"/>
                  <a:cs typeface="Secular One" panose="00000500000000000000" charset="-79"/>
                </a:rPr>
                <a:t>bit</a:t>
              </a:r>
              <a:r>
                <a:rPr lang="ar-SA" sz="1200" dirty="0" smtClean="0">
                  <a:latin typeface="+mj-lt"/>
                  <a:cs typeface="Calibri"/>
                </a:rPr>
                <a:t>-</a:t>
              </a:r>
              <a:r>
                <a:rPr sz="1200" spc="-5" dirty="0" err="1" smtClean="0">
                  <a:latin typeface="+mj-lt"/>
                  <a:cs typeface="Secular One" panose="00000500000000000000" charset="-79"/>
                </a:rPr>
                <a:t>Ciphertext</a:t>
              </a:r>
              <a:endParaRPr sz="1200" dirty="0">
                <a:latin typeface="+mj-lt"/>
                <a:cs typeface="Secular One" panose="00000500000000000000" charset="-79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3587" y="1570791"/>
            <a:ext cx="2189017" cy="2100663"/>
            <a:chOff x="2043546" y="1101436"/>
            <a:chExt cx="2189017" cy="2100663"/>
          </a:xfrm>
        </p:grpSpPr>
        <p:sp>
          <p:nvSpPr>
            <p:cNvPr id="16" name="Rectangle 15"/>
            <p:cNvSpPr/>
            <p:nvPr/>
          </p:nvSpPr>
          <p:spPr>
            <a:xfrm>
              <a:off x="2043546" y="1101436"/>
              <a:ext cx="1316181" cy="394856"/>
            </a:xfrm>
            <a:prstGeom prst="rect">
              <a:avLst/>
            </a:prstGeom>
            <a:noFill/>
            <a:ln>
              <a:solidFill>
                <a:srgbClr val="BCB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43546" y="1752599"/>
              <a:ext cx="1316181" cy="394856"/>
            </a:xfrm>
            <a:prstGeom prst="rect">
              <a:avLst/>
            </a:prstGeom>
            <a:noFill/>
            <a:ln>
              <a:solidFill>
                <a:srgbClr val="BCB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43546" y="2403762"/>
              <a:ext cx="1316181" cy="394856"/>
            </a:xfrm>
            <a:prstGeom prst="rect">
              <a:avLst/>
            </a:prstGeom>
            <a:noFill/>
            <a:ln>
              <a:solidFill>
                <a:srgbClr val="BCB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463636" y="1752599"/>
              <a:ext cx="768927" cy="394856"/>
            </a:xfrm>
            <a:prstGeom prst="rightArrow">
              <a:avLst/>
            </a:prstGeom>
            <a:solidFill>
              <a:srgbClr val="150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12700">
                <a:spcBef>
                  <a:spcPts val="95"/>
                </a:spcBef>
              </a:pPr>
              <a:r>
                <a:rPr lang="en-US" b="1" spc="-5">
                  <a:latin typeface="Calibri"/>
                  <a:cs typeface="Calibri"/>
                </a:rPr>
                <a:t>56</a:t>
              </a:r>
              <a:r>
                <a:rPr lang="en-US" b="1" spc="-60">
                  <a:latin typeface="Calibri"/>
                  <a:cs typeface="Calibri"/>
                </a:rPr>
                <a:t> </a:t>
              </a:r>
              <a:r>
                <a:rPr lang="en-US" b="1" spc="-5">
                  <a:latin typeface="Calibri"/>
                  <a:cs typeface="Calibri"/>
                </a:rPr>
                <a:t>bit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1" name="object 7"/>
            <p:cNvSpPr txBox="1"/>
            <p:nvPr/>
          </p:nvSpPr>
          <p:spPr>
            <a:xfrm>
              <a:off x="2208603" y="1746785"/>
              <a:ext cx="986065" cy="319959"/>
            </a:xfrm>
            <a:prstGeom prst="rect">
              <a:avLst/>
            </a:prstGeom>
          </p:spPr>
          <p:txBody>
            <a:bodyPr vert="horz" wrap="square" lIns="0" tIns="133985" rIns="0" bIns="0" rtlCol="0" anchor="ctr">
              <a:spAutoFit/>
            </a:bodyPr>
            <a:lstStyle/>
            <a:p>
              <a:pPr marL="363855">
                <a:lnSpc>
                  <a:spcPct val="100000"/>
                </a:lnSpc>
                <a:spcBef>
                  <a:spcPts val="1055"/>
                </a:spcBef>
              </a:pPr>
              <a:r>
                <a:rPr sz="1200" spc="-5" dirty="0">
                  <a:latin typeface="+mj-lt"/>
                  <a:cs typeface="Secular One" panose="00000500000000000000" charset="-79"/>
                </a:rPr>
                <a:t>DES</a:t>
              </a:r>
              <a:endParaRPr sz="1200" dirty="0">
                <a:latin typeface="+mj-lt"/>
                <a:cs typeface="Secular One" panose="00000500000000000000" charset="-79"/>
              </a:endParaRPr>
            </a:p>
          </p:txBody>
        </p:sp>
        <p:sp>
          <p:nvSpPr>
            <p:cNvPr id="22" name="object 15"/>
            <p:cNvSpPr txBox="1"/>
            <p:nvPr/>
          </p:nvSpPr>
          <p:spPr>
            <a:xfrm>
              <a:off x="2321959" y="2943695"/>
              <a:ext cx="759351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1600" b="1" spc="-5" dirty="0" smtClean="0">
                  <a:latin typeface="Calibri"/>
                  <a:cs typeface="Calibri"/>
                </a:rPr>
                <a:t>BLOCK-2</a:t>
              </a:r>
              <a:endParaRPr sz="1600" dirty="0">
                <a:latin typeface="Calibri"/>
                <a:cs typeface="Calibri"/>
              </a:endParaRPr>
            </a:p>
          </p:txBody>
        </p:sp>
        <p:sp>
          <p:nvSpPr>
            <p:cNvPr id="23" name="object 14"/>
            <p:cNvSpPr txBox="1"/>
            <p:nvPr/>
          </p:nvSpPr>
          <p:spPr>
            <a:xfrm>
              <a:off x="2043546" y="1212273"/>
              <a:ext cx="1329926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ar-SA" sz="1200" spc="-5" dirty="0" smtClean="0">
                  <a:latin typeface="Secular One" panose="00000500000000000000" charset="-79"/>
                  <a:cs typeface="Secular One" panose="00000500000000000000" charset="-79"/>
                </a:rPr>
                <a:t>  </a:t>
              </a:r>
              <a:r>
                <a:rPr lang="en-US" sz="1200" spc="-5" dirty="0">
                  <a:latin typeface="+mj-lt"/>
                  <a:cs typeface="Secular One" panose="00000500000000000000" charset="-79"/>
                </a:rPr>
                <a:t>64</a:t>
              </a:r>
              <a:r>
                <a:rPr lang="en-US" sz="1200" spc="-30" dirty="0">
                  <a:latin typeface="+mj-lt"/>
                  <a:cs typeface="Secular One" panose="00000500000000000000" charset="-79"/>
                </a:rPr>
                <a:t> </a:t>
              </a:r>
              <a:r>
                <a:rPr lang="en-US" sz="1200" spc="-5" dirty="0" smtClean="0">
                  <a:latin typeface="+mj-lt"/>
                  <a:cs typeface="Secular One" panose="00000500000000000000" charset="-79"/>
                </a:rPr>
                <a:t>bit-Plaintext</a:t>
              </a:r>
              <a:endParaRPr sz="1200" dirty="0">
                <a:latin typeface="+mj-lt"/>
                <a:cs typeface="Secular One" panose="00000500000000000000" charset="-79"/>
              </a:endParaRPr>
            </a:p>
          </p:txBody>
        </p:sp>
        <p:sp>
          <p:nvSpPr>
            <p:cNvPr id="24" name="object 10"/>
            <p:cNvSpPr txBox="1"/>
            <p:nvPr/>
          </p:nvSpPr>
          <p:spPr>
            <a:xfrm>
              <a:off x="2147455" y="2502445"/>
              <a:ext cx="1418239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200" spc="-5" dirty="0">
                  <a:latin typeface="+mj-lt"/>
                  <a:cs typeface="Secular One" panose="00000500000000000000" charset="-79"/>
                </a:rPr>
                <a:t>64</a:t>
              </a:r>
              <a:r>
                <a:rPr lang="en-US" sz="1200" spc="-60" dirty="0">
                  <a:latin typeface="+mj-lt"/>
                  <a:cs typeface="Secular One" panose="00000500000000000000" charset="-79"/>
                </a:rPr>
                <a:t> </a:t>
              </a:r>
              <a:r>
                <a:rPr lang="en-US" sz="1200" spc="-5" dirty="0" smtClean="0">
                  <a:latin typeface="+mj-lt"/>
                  <a:cs typeface="Secular One" panose="00000500000000000000" charset="-79"/>
                </a:rPr>
                <a:t>bit</a:t>
              </a:r>
              <a:r>
                <a:rPr lang="ar-SA" sz="1200" dirty="0" smtClean="0">
                  <a:latin typeface="+mj-lt"/>
                  <a:cs typeface="Calibri"/>
                </a:rPr>
                <a:t>-</a:t>
              </a:r>
              <a:r>
                <a:rPr sz="1200" spc="-5" dirty="0" err="1" smtClean="0">
                  <a:latin typeface="+mj-lt"/>
                  <a:cs typeface="Secular One" panose="00000500000000000000" charset="-79"/>
                </a:rPr>
                <a:t>Ciphertext</a:t>
              </a:r>
              <a:endParaRPr sz="1200" dirty="0">
                <a:latin typeface="+mj-lt"/>
                <a:cs typeface="Secular One" panose="00000500000000000000" charset="-79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34378" y="1566478"/>
            <a:ext cx="1522148" cy="2100663"/>
            <a:chOff x="2043546" y="1101436"/>
            <a:chExt cx="1522148" cy="2100663"/>
          </a:xfrm>
        </p:grpSpPr>
        <p:sp>
          <p:nvSpPr>
            <p:cNvPr id="26" name="Rectangle 25"/>
            <p:cNvSpPr/>
            <p:nvPr/>
          </p:nvSpPr>
          <p:spPr>
            <a:xfrm>
              <a:off x="2043546" y="1101436"/>
              <a:ext cx="1316181" cy="394856"/>
            </a:xfrm>
            <a:prstGeom prst="rect">
              <a:avLst/>
            </a:prstGeom>
            <a:noFill/>
            <a:ln>
              <a:solidFill>
                <a:srgbClr val="BCB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43546" y="1752599"/>
              <a:ext cx="1316181" cy="394856"/>
            </a:xfrm>
            <a:prstGeom prst="rect">
              <a:avLst/>
            </a:prstGeom>
            <a:noFill/>
            <a:ln>
              <a:solidFill>
                <a:srgbClr val="BCB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43546" y="2403762"/>
              <a:ext cx="1316181" cy="394856"/>
            </a:xfrm>
            <a:prstGeom prst="rect">
              <a:avLst/>
            </a:prstGeom>
            <a:noFill/>
            <a:ln>
              <a:solidFill>
                <a:srgbClr val="BCB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0" name="object 7"/>
            <p:cNvSpPr txBox="1"/>
            <p:nvPr/>
          </p:nvSpPr>
          <p:spPr>
            <a:xfrm>
              <a:off x="2208603" y="1746785"/>
              <a:ext cx="986065" cy="319959"/>
            </a:xfrm>
            <a:prstGeom prst="rect">
              <a:avLst/>
            </a:prstGeom>
          </p:spPr>
          <p:txBody>
            <a:bodyPr vert="horz" wrap="square" lIns="0" tIns="133985" rIns="0" bIns="0" rtlCol="0" anchor="ctr">
              <a:spAutoFit/>
            </a:bodyPr>
            <a:lstStyle/>
            <a:p>
              <a:pPr marL="363855">
                <a:lnSpc>
                  <a:spcPct val="100000"/>
                </a:lnSpc>
                <a:spcBef>
                  <a:spcPts val="1055"/>
                </a:spcBef>
              </a:pPr>
              <a:r>
                <a:rPr sz="1200" spc="-5" dirty="0">
                  <a:latin typeface="+mj-lt"/>
                  <a:cs typeface="Secular One" panose="00000500000000000000" charset="-79"/>
                </a:rPr>
                <a:t>DES</a:t>
              </a:r>
              <a:endParaRPr sz="1200" dirty="0">
                <a:latin typeface="+mj-lt"/>
                <a:cs typeface="Secular One" panose="00000500000000000000" charset="-79"/>
              </a:endParaRPr>
            </a:p>
          </p:txBody>
        </p:sp>
        <p:sp>
          <p:nvSpPr>
            <p:cNvPr id="31" name="object 15"/>
            <p:cNvSpPr txBox="1"/>
            <p:nvPr/>
          </p:nvSpPr>
          <p:spPr>
            <a:xfrm>
              <a:off x="2321959" y="2943695"/>
              <a:ext cx="759351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1600" b="1" spc="-5" dirty="0" smtClean="0">
                  <a:latin typeface="Calibri"/>
                  <a:cs typeface="Calibri"/>
                </a:rPr>
                <a:t>BLOCK-2</a:t>
              </a:r>
              <a:endParaRPr sz="1600" dirty="0">
                <a:latin typeface="Calibri"/>
                <a:cs typeface="Calibri"/>
              </a:endParaRPr>
            </a:p>
          </p:txBody>
        </p:sp>
        <p:sp>
          <p:nvSpPr>
            <p:cNvPr id="32" name="object 14"/>
            <p:cNvSpPr txBox="1"/>
            <p:nvPr/>
          </p:nvSpPr>
          <p:spPr>
            <a:xfrm>
              <a:off x="2043546" y="1212273"/>
              <a:ext cx="1329926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ar-SA" sz="1200" spc="-5" dirty="0" smtClean="0">
                  <a:latin typeface="Secular One" panose="00000500000000000000" charset="-79"/>
                  <a:cs typeface="Secular One" panose="00000500000000000000" charset="-79"/>
                </a:rPr>
                <a:t>  </a:t>
              </a:r>
              <a:r>
                <a:rPr lang="en-US" sz="1200" spc="-5" dirty="0">
                  <a:latin typeface="+mj-lt"/>
                  <a:cs typeface="Secular One" panose="00000500000000000000" charset="-79"/>
                </a:rPr>
                <a:t>64</a:t>
              </a:r>
              <a:r>
                <a:rPr lang="en-US" sz="1200" spc="-30" dirty="0">
                  <a:latin typeface="+mj-lt"/>
                  <a:cs typeface="Secular One" panose="00000500000000000000" charset="-79"/>
                </a:rPr>
                <a:t> </a:t>
              </a:r>
              <a:r>
                <a:rPr lang="en-US" sz="1200" spc="-5" dirty="0" smtClean="0">
                  <a:latin typeface="+mj-lt"/>
                  <a:cs typeface="Secular One" panose="00000500000000000000" charset="-79"/>
                </a:rPr>
                <a:t>bit-Plaintext</a:t>
              </a:r>
              <a:endParaRPr sz="1200" dirty="0">
                <a:latin typeface="+mj-lt"/>
                <a:cs typeface="Secular One" panose="00000500000000000000" charset="-79"/>
              </a:endParaRPr>
            </a:p>
          </p:txBody>
        </p:sp>
        <p:sp>
          <p:nvSpPr>
            <p:cNvPr id="33" name="object 10"/>
            <p:cNvSpPr txBox="1"/>
            <p:nvPr/>
          </p:nvSpPr>
          <p:spPr>
            <a:xfrm>
              <a:off x="2147455" y="2502445"/>
              <a:ext cx="1418239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200" spc="-5" dirty="0">
                  <a:latin typeface="+mj-lt"/>
                  <a:cs typeface="Secular One" panose="00000500000000000000" charset="-79"/>
                </a:rPr>
                <a:t>64</a:t>
              </a:r>
              <a:r>
                <a:rPr lang="en-US" sz="1200" spc="-60" dirty="0">
                  <a:latin typeface="+mj-lt"/>
                  <a:cs typeface="Secular One" panose="00000500000000000000" charset="-79"/>
                </a:rPr>
                <a:t> </a:t>
              </a:r>
              <a:r>
                <a:rPr lang="en-US" sz="1200" spc="-5" dirty="0" smtClean="0">
                  <a:latin typeface="+mj-lt"/>
                  <a:cs typeface="Secular One" panose="00000500000000000000" charset="-79"/>
                </a:rPr>
                <a:t>bit</a:t>
              </a:r>
              <a:r>
                <a:rPr lang="ar-SA" sz="1200" dirty="0" smtClean="0">
                  <a:latin typeface="+mj-lt"/>
                  <a:cs typeface="Calibri"/>
                </a:rPr>
                <a:t>-</a:t>
              </a:r>
              <a:r>
                <a:rPr sz="1200" spc="-5" dirty="0" err="1" smtClean="0">
                  <a:latin typeface="+mj-lt"/>
                  <a:cs typeface="Secular One" panose="00000500000000000000" charset="-79"/>
                </a:rPr>
                <a:t>Ciphertext</a:t>
              </a:r>
              <a:endParaRPr sz="1200" dirty="0">
                <a:latin typeface="+mj-lt"/>
                <a:cs typeface="Secular One" panose="00000500000000000000" charset="-79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6337355" y="2230580"/>
            <a:ext cx="768927" cy="394856"/>
          </a:xfrm>
          <a:prstGeom prst="rightArrow">
            <a:avLst/>
          </a:prstGeom>
          <a:solidFill>
            <a:srgbClr val="150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12700">
              <a:spcBef>
                <a:spcPts val="95"/>
              </a:spcBef>
            </a:pPr>
            <a:r>
              <a:rPr lang="en-US" b="1" spc="-5" dirty="0">
                <a:latin typeface="Calibri"/>
                <a:cs typeface="Calibri"/>
              </a:rPr>
              <a:t>56</a:t>
            </a:r>
            <a:r>
              <a:rPr lang="en-US" b="1" spc="-60" dirty="0">
                <a:latin typeface="Calibri"/>
                <a:cs typeface="Calibri"/>
              </a:rPr>
              <a:t> </a:t>
            </a:r>
            <a:r>
              <a:rPr lang="en-US" b="1" spc="-5" dirty="0">
                <a:latin typeface="Calibri"/>
                <a:cs typeface="Calibri"/>
              </a:rPr>
              <a:t>bit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6" name="Straight Connector 35"/>
          <p:cNvCxnSpPr>
            <a:stCxn id="34" idx="1"/>
            <a:endCxn id="20" idx="3"/>
          </p:cNvCxnSpPr>
          <p:nvPr/>
        </p:nvCxnSpPr>
        <p:spPr>
          <a:xfrm flipH="1" flipV="1">
            <a:off x="5682604" y="2419382"/>
            <a:ext cx="654751" cy="862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597483" y="955367"/>
            <a:ext cx="6836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dirty="0"/>
              <a:t>في حال كنا نريد تشفير بيانات أكبر من </a:t>
            </a:r>
            <a:r>
              <a:rPr lang="en-US" dirty="0"/>
              <a:t>64-Bit </a:t>
            </a:r>
            <a:r>
              <a:rPr lang="ar-SA" dirty="0"/>
              <a:t> نقوم بتقسيم هذه البينات إلى </a:t>
            </a:r>
            <a:r>
              <a:rPr lang="en-US" dirty="0"/>
              <a:t>blocks</a:t>
            </a:r>
            <a:r>
              <a:rPr lang="ar-SA" dirty="0"/>
              <a:t> طول كل </a:t>
            </a:r>
            <a:r>
              <a:rPr lang="en-US" dirty="0"/>
              <a:t>block</a:t>
            </a:r>
            <a:r>
              <a:rPr lang="ar-SA" dirty="0"/>
              <a:t> </a:t>
            </a:r>
            <a:r>
              <a:rPr lang="en-US" dirty="0"/>
              <a:t>64-Bit</a:t>
            </a:r>
            <a:endParaRPr lang="ar-SA" dirty="0"/>
          </a:p>
        </p:txBody>
      </p:sp>
      <p:sp>
        <p:nvSpPr>
          <p:cNvPr id="39" name="Google Shape;1260;p36"/>
          <p:cNvSpPr/>
          <p:nvPr/>
        </p:nvSpPr>
        <p:spPr>
          <a:xfrm>
            <a:off x="3988091" y="157556"/>
            <a:ext cx="4398264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ar-SA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DES </a:t>
            </a:r>
            <a:r>
              <a:rPr lang="ar-SA" sz="2800" dirty="0">
                <a:solidFill>
                  <a:schemeClr val="bg1"/>
                </a:solidFill>
              </a:rPr>
              <a:t>خطوات حل الخوارزمية 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45671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6" name="Google Shape;2046;p51"/>
          <p:cNvCxnSpPr>
            <a:stCxn id="2047" idx="2"/>
            <a:endCxn id="2048" idx="0"/>
          </p:cNvCxnSpPr>
          <p:nvPr/>
        </p:nvCxnSpPr>
        <p:spPr>
          <a:xfrm>
            <a:off x="1735059" y="2311163"/>
            <a:ext cx="1" cy="34375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49" name="Google Shape;2049;p51"/>
          <p:cNvCxnSpPr>
            <a:stCxn id="2050" idx="2"/>
            <a:endCxn id="2063" idx="0"/>
          </p:cNvCxnSpPr>
          <p:nvPr/>
        </p:nvCxnSpPr>
        <p:spPr>
          <a:xfrm>
            <a:off x="4714536" y="2214388"/>
            <a:ext cx="0" cy="36357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52" name="Google Shape;2052;p51"/>
          <p:cNvCxnSpPr>
            <a:stCxn id="2053" idx="0"/>
            <a:endCxn id="2054" idx="2"/>
          </p:cNvCxnSpPr>
          <p:nvPr/>
        </p:nvCxnSpPr>
        <p:spPr>
          <a:xfrm flipV="1">
            <a:off x="6258737" y="3053997"/>
            <a:ext cx="0" cy="32599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55" name="Google Shape;2055;p51"/>
          <p:cNvCxnSpPr>
            <a:stCxn id="2056" idx="0"/>
            <a:endCxn id="2057" idx="2"/>
          </p:cNvCxnSpPr>
          <p:nvPr/>
        </p:nvCxnSpPr>
        <p:spPr>
          <a:xfrm flipV="1">
            <a:off x="3261195" y="3073715"/>
            <a:ext cx="0" cy="2983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47" name="Google Shape;2047;p51"/>
          <p:cNvSpPr txBox="1"/>
          <p:nvPr/>
        </p:nvSpPr>
        <p:spPr>
          <a:xfrm flipH="1">
            <a:off x="663459" y="1926263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Electronic Codebook Mode </a:t>
            </a:r>
            <a:endParaRPr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56" name="Google Shape;2056;p51"/>
          <p:cNvSpPr txBox="1"/>
          <p:nvPr/>
        </p:nvSpPr>
        <p:spPr>
          <a:xfrm flipH="1">
            <a:off x="2189595" y="3372114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Cipher Block Chaining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Mode</a:t>
            </a:r>
            <a:endParaRPr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50" name="Google Shape;2050;p51"/>
          <p:cNvSpPr txBox="1"/>
          <p:nvPr/>
        </p:nvSpPr>
        <p:spPr>
          <a:xfrm flipH="1">
            <a:off x="3642936" y="1829488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Cipher Feedback Mode</a:t>
            </a:r>
            <a:endParaRPr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53" name="Google Shape;2053;p51"/>
          <p:cNvSpPr txBox="1"/>
          <p:nvPr/>
        </p:nvSpPr>
        <p:spPr>
          <a:xfrm flipH="1">
            <a:off x="5187137" y="3379990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Output Feedback Mode</a:t>
            </a:r>
            <a:endParaRPr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63" name="Google Shape;2063;p51"/>
          <p:cNvSpPr/>
          <p:nvPr/>
        </p:nvSpPr>
        <p:spPr>
          <a:xfrm>
            <a:off x="713225" y="2577965"/>
            <a:ext cx="8002622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51"/>
          <p:cNvSpPr/>
          <p:nvPr/>
        </p:nvSpPr>
        <p:spPr>
          <a:xfrm>
            <a:off x="1064801" y="2654915"/>
            <a:ext cx="1340517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  <a:latin typeface="Barlow"/>
                <a:sym typeface="Barlow"/>
              </a:rPr>
              <a:t>ECB</a:t>
            </a:r>
            <a:endParaRPr dirty="0"/>
          </a:p>
        </p:txBody>
      </p:sp>
      <p:sp>
        <p:nvSpPr>
          <p:cNvPr id="2057" name="Google Shape;2057;p51"/>
          <p:cNvSpPr/>
          <p:nvPr/>
        </p:nvSpPr>
        <p:spPr>
          <a:xfrm>
            <a:off x="2590936" y="2654915"/>
            <a:ext cx="1340518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lt1"/>
                </a:solidFill>
                <a:latin typeface="Barlow"/>
                <a:sym typeface="Barlow"/>
              </a:rPr>
              <a:t>CBC</a:t>
            </a:r>
            <a:endParaRPr dirty="0"/>
          </a:p>
        </p:txBody>
      </p:sp>
      <p:sp>
        <p:nvSpPr>
          <p:cNvPr id="2064" name="Google Shape;2064;p51"/>
          <p:cNvSpPr/>
          <p:nvPr/>
        </p:nvSpPr>
        <p:spPr>
          <a:xfrm>
            <a:off x="4117072" y="2653391"/>
            <a:ext cx="1340517" cy="4206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CFB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54" name="Google Shape;2054;p51"/>
          <p:cNvSpPr/>
          <p:nvPr/>
        </p:nvSpPr>
        <p:spPr>
          <a:xfrm>
            <a:off x="5591225" y="2648472"/>
            <a:ext cx="1335024" cy="40552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OFB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65" name="Google Shape;2065;p51"/>
          <p:cNvSpPr/>
          <p:nvPr/>
        </p:nvSpPr>
        <p:spPr>
          <a:xfrm rot="1771310">
            <a:off x="3243125" y="1603129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1"/>
          <p:cNvSpPr/>
          <p:nvPr/>
        </p:nvSpPr>
        <p:spPr>
          <a:xfrm rot="1771310">
            <a:off x="7351500" y="1693354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7" name="Google Shape;2067;p5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1387799" y="353551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5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8002999" y="58677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056;p51"/>
          <p:cNvSpPr txBox="1"/>
          <p:nvPr/>
        </p:nvSpPr>
        <p:spPr>
          <a:xfrm flipH="1">
            <a:off x="6572647" y="1877788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Counter Mode</a:t>
            </a:r>
            <a:endParaRPr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45" name="Google Shape;2057;p51"/>
          <p:cNvSpPr/>
          <p:nvPr/>
        </p:nvSpPr>
        <p:spPr>
          <a:xfrm>
            <a:off x="6973988" y="2635197"/>
            <a:ext cx="1340518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lt1"/>
                </a:solidFill>
                <a:latin typeface="Barlow"/>
                <a:sym typeface="Barlow"/>
              </a:rPr>
              <a:t>CTR</a:t>
            </a:r>
            <a:endParaRPr dirty="0"/>
          </a:p>
        </p:txBody>
      </p:sp>
      <p:cxnSp>
        <p:nvCxnSpPr>
          <p:cNvPr id="60" name="Google Shape;2052;p51"/>
          <p:cNvCxnSpPr>
            <a:stCxn id="45" idx="0"/>
            <a:endCxn id="44" idx="2"/>
          </p:cNvCxnSpPr>
          <p:nvPr/>
        </p:nvCxnSpPr>
        <p:spPr>
          <a:xfrm flipV="1">
            <a:off x="7644247" y="2262688"/>
            <a:ext cx="0" cy="37250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" name="Google Shape;1260;p36"/>
          <p:cNvSpPr/>
          <p:nvPr/>
        </p:nvSpPr>
        <p:spPr>
          <a:xfrm>
            <a:off x="3988091" y="178337"/>
            <a:ext cx="4398264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</a:rPr>
              <a:t>DES </a:t>
            </a:r>
            <a:r>
              <a:rPr lang="ar-SA" sz="2800" dirty="0" smtClean="0">
                <a:solidFill>
                  <a:schemeClr val="bg1"/>
                </a:solidFill>
              </a:rPr>
              <a:t> نماذج </a:t>
            </a:r>
            <a:r>
              <a:rPr lang="ar-SA" sz="2800" dirty="0">
                <a:solidFill>
                  <a:schemeClr val="bg1"/>
                </a:solidFill>
              </a:rPr>
              <a:t>التشفير في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Google Shape;1699;p43"/>
          <p:cNvGrpSpPr/>
          <p:nvPr/>
        </p:nvGrpSpPr>
        <p:grpSpPr>
          <a:xfrm>
            <a:off x="713231" y="539508"/>
            <a:ext cx="1211612" cy="438051"/>
            <a:chOff x="175552" y="1101686"/>
            <a:chExt cx="520944" cy="188336"/>
          </a:xfrm>
        </p:grpSpPr>
        <p:sp>
          <p:nvSpPr>
            <p:cNvPr id="1700" name="Google Shape;1700;p43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3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3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3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3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3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3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3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3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3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3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3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3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3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3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3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3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3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3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3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3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3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3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3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25" name="Google Shape;1725;p43"/>
          <p:cNvPicPr preferRelativeResize="0"/>
          <p:nvPr/>
        </p:nvPicPr>
        <p:blipFill rotWithShape="1">
          <a:blip r:embed="rId3">
            <a:alphaModFix/>
          </a:blip>
          <a:srcRect l="7501" t="14406" r="9607" b="8266"/>
          <a:stretch/>
        </p:blipFill>
        <p:spPr>
          <a:xfrm>
            <a:off x="444025" y="2550223"/>
            <a:ext cx="683752" cy="84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43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7873974" y="53950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2" name="Google Shape;1752;p43"/>
          <p:cNvGrpSpPr/>
          <p:nvPr/>
        </p:nvGrpSpPr>
        <p:grpSpPr>
          <a:xfrm>
            <a:off x="4482710" y="352527"/>
            <a:ext cx="745978" cy="516368"/>
            <a:chOff x="923424" y="1580182"/>
            <a:chExt cx="1171264" cy="810752"/>
          </a:xfrm>
        </p:grpSpPr>
        <p:sp>
          <p:nvSpPr>
            <p:cNvPr id="1753" name="Google Shape;1753;p43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Picture 2">
            <a:extLst>
              <a:ext uri="{FF2B5EF4-FFF2-40B4-BE49-F238E27FC236}">
                <a16:creationId xmlns:a16="http://schemas.microsoft.com/office/drawing/2014/main" id="{CFCBBFDA-D65E-F16E-0F32-0792B6E78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78" y="735884"/>
            <a:ext cx="3613609" cy="187279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54D549BE-978D-6537-45CF-07EEC027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86" y="2862946"/>
            <a:ext cx="3562181" cy="193246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1260;p36"/>
          <p:cNvSpPr/>
          <p:nvPr/>
        </p:nvSpPr>
        <p:spPr>
          <a:xfrm>
            <a:off x="5571764" y="149592"/>
            <a:ext cx="2264161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2800" dirty="0" smtClean="0">
                <a:solidFill>
                  <a:schemeClr val="bg1"/>
                </a:solidFill>
              </a:rPr>
              <a:t>ECB Mode</a:t>
            </a:r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68" name="object 3"/>
          <p:cNvSpPr txBox="1"/>
          <p:nvPr/>
        </p:nvSpPr>
        <p:spPr>
          <a:xfrm>
            <a:off x="1070437" y="1410869"/>
            <a:ext cx="2484577" cy="38792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70"/>
              </a:spcBef>
              <a:tabLst>
                <a:tab pos="380365" algn="l"/>
                <a:tab pos="381000" algn="l"/>
              </a:tabLst>
            </a:pPr>
            <a:r>
              <a:rPr sz="1800" b="1" dirty="0" smtClean="0">
                <a:latin typeface="Calibri"/>
                <a:cs typeface="+mn-cs"/>
              </a:rPr>
              <a:t>Encryption</a:t>
            </a:r>
            <a:r>
              <a:rPr sz="1800" dirty="0">
                <a:latin typeface="Calibri"/>
                <a:cs typeface="+mn-cs"/>
              </a:rPr>
              <a:t>:</a:t>
            </a:r>
            <a:r>
              <a:rPr sz="1800" spc="-50" dirty="0">
                <a:latin typeface="Calibri"/>
                <a:cs typeface="+mn-cs"/>
              </a:rPr>
              <a:t> </a:t>
            </a:r>
            <a:r>
              <a:rPr sz="1800" dirty="0">
                <a:latin typeface="Calibri"/>
                <a:cs typeface="+mn-cs"/>
              </a:rPr>
              <a:t>C</a:t>
            </a:r>
            <a:r>
              <a:rPr sz="1800" baseline="-21164" dirty="0">
                <a:latin typeface="Calibri"/>
                <a:cs typeface="+mn-cs"/>
              </a:rPr>
              <a:t>i</a:t>
            </a:r>
            <a:r>
              <a:rPr sz="1800" spc="345" baseline="-21164" dirty="0">
                <a:latin typeface="Calibri"/>
                <a:cs typeface="+mn-cs"/>
              </a:rPr>
              <a:t> </a:t>
            </a:r>
            <a:r>
              <a:rPr sz="1800" dirty="0">
                <a:latin typeface="Calibri"/>
                <a:cs typeface="+mn-cs"/>
              </a:rPr>
              <a:t>=</a:t>
            </a:r>
            <a:r>
              <a:rPr sz="1800" spc="-15" dirty="0">
                <a:latin typeface="Calibri"/>
                <a:cs typeface="+mn-cs"/>
              </a:rPr>
              <a:t> </a:t>
            </a:r>
            <a:r>
              <a:rPr sz="1800" dirty="0" err="1">
                <a:latin typeface="Calibri"/>
                <a:cs typeface="+mn-cs"/>
              </a:rPr>
              <a:t>E</a:t>
            </a:r>
            <a:r>
              <a:rPr sz="1800" baseline="-21164" dirty="0" err="1">
                <a:latin typeface="Calibri"/>
                <a:cs typeface="+mn-cs"/>
              </a:rPr>
              <a:t>k</a:t>
            </a:r>
            <a:r>
              <a:rPr sz="1800" dirty="0">
                <a:latin typeface="Calibri"/>
                <a:cs typeface="+mn-cs"/>
              </a:rPr>
              <a:t>(P</a:t>
            </a:r>
            <a:r>
              <a:rPr sz="1800" baseline="-21164" dirty="0">
                <a:latin typeface="Calibri"/>
                <a:cs typeface="+mn-cs"/>
              </a:rPr>
              <a:t>i</a:t>
            </a:r>
            <a:r>
              <a:rPr sz="1800" dirty="0" smtClean="0">
                <a:latin typeface="Calibri"/>
                <a:cs typeface="+mn-cs"/>
              </a:rPr>
              <a:t>)</a:t>
            </a:r>
            <a:endParaRPr sz="1800" dirty="0">
              <a:latin typeface="Calibri"/>
              <a:cs typeface="+mn-cs"/>
            </a:endParaRPr>
          </a:p>
        </p:txBody>
      </p:sp>
      <p:sp>
        <p:nvSpPr>
          <p:cNvPr id="69" name="object 3"/>
          <p:cNvSpPr txBox="1"/>
          <p:nvPr/>
        </p:nvSpPr>
        <p:spPr>
          <a:xfrm>
            <a:off x="1070437" y="3619828"/>
            <a:ext cx="2484577" cy="38792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">
              <a:spcBef>
                <a:spcPts val="770"/>
              </a:spcBef>
              <a:tabLst>
                <a:tab pos="380365" algn="l"/>
                <a:tab pos="381000" algn="l"/>
              </a:tabLst>
            </a:pPr>
            <a:r>
              <a:rPr lang="en-US" sz="1800" b="1" dirty="0">
                <a:latin typeface="Calibri"/>
                <a:cs typeface="+mn-cs"/>
              </a:rPr>
              <a:t>Decryption</a:t>
            </a:r>
            <a:r>
              <a:rPr lang="en-US" sz="1800" dirty="0">
                <a:latin typeface="Calibri"/>
                <a:cs typeface="+mn-cs"/>
              </a:rPr>
              <a:t>:</a:t>
            </a:r>
            <a:r>
              <a:rPr lang="en-US" sz="1800" spc="-50" dirty="0">
                <a:latin typeface="Calibri"/>
                <a:cs typeface="+mn-cs"/>
              </a:rPr>
              <a:t> </a:t>
            </a:r>
            <a:r>
              <a:rPr lang="en-US" sz="1800" dirty="0">
                <a:latin typeface="Calibri"/>
                <a:cs typeface="+mn-cs"/>
              </a:rPr>
              <a:t>P</a:t>
            </a:r>
            <a:r>
              <a:rPr lang="en-US" sz="1800" baseline="-21164" dirty="0">
                <a:latin typeface="Calibri"/>
                <a:cs typeface="+mn-cs"/>
              </a:rPr>
              <a:t>i</a:t>
            </a:r>
            <a:r>
              <a:rPr lang="en-US" sz="1800" spc="330" baseline="-21164" dirty="0">
                <a:latin typeface="Calibri"/>
                <a:cs typeface="+mn-cs"/>
              </a:rPr>
              <a:t> </a:t>
            </a:r>
            <a:r>
              <a:rPr lang="en-US" sz="1800" dirty="0">
                <a:latin typeface="Calibri"/>
                <a:cs typeface="+mn-cs"/>
              </a:rPr>
              <a:t>=</a:t>
            </a:r>
            <a:r>
              <a:rPr lang="en-US" sz="1800" spc="-15" dirty="0">
                <a:latin typeface="Calibri"/>
                <a:cs typeface="+mn-cs"/>
              </a:rPr>
              <a:t> </a:t>
            </a:r>
            <a:r>
              <a:rPr lang="en-US" sz="1800" dirty="0" err="1">
                <a:latin typeface="Calibri"/>
                <a:cs typeface="+mn-cs"/>
              </a:rPr>
              <a:t>D</a:t>
            </a:r>
            <a:r>
              <a:rPr lang="en-US" sz="1800" baseline="-21164" dirty="0" err="1">
                <a:latin typeface="Calibri"/>
                <a:cs typeface="+mn-cs"/>
              </a:rPr>
              <a:t>k</a:t>
            </a:r>
            <a:r>
              <a:rPr lang="en-US" sz="1800" dirty="0">
                <a:latin typeface="Calibri"/>
                <a:cs typeface="+mn-cs"/>
              </a:rPr>
              <a:t>(C</a:t>
            </a:r>
            <a:r>
              <a:rPr lang="en-US" sz="1800" baseline="-21164" dirty="0">
                <a:latin typeface="Calibri"/>
                <a:cs typeface="+mn-cs"/>
              </a:rPr>
              <a:t>i</a:t>
            </a:r>
            <a:r>
              <a:rPr lang="en-US" sz="1800" dirty="0" smtClean="0">
                <a:latin typeface="Calibri"/>
                <a:cs typeface="+mn-cs"/>
              </a:rPr>
              <a:t>)</a:t>
            </a:r>
            <a:endParaRPr lang="en-US" sz="1800" dirty="0">
              <a:latin typeface="Calibri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60;p36"/>
          <p:cNvSpPr/>
          <p:nvPr/>
        </p:nvSpPr>
        <p:spPr>
          <a:xfrm>
            <a:off x="5620255" y="246574"/>
            <a:ext cx="2264161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2800" dirty="0" smtClean="0">
                <a:solidFill>
                  <a:schemeClr val="bg1"/>
                </a:solidFill>
              </a:rPr>
              <a:t>CBC Mode</a:t>
            </a:r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8CFC65-1336-66B8-FF33-B3C4663F5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207" y="959903"/>
            <a:ext cx="2965209" cy="196995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D990B9-2CC1-C730-376F-B037589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207" y="3047489"/>
            <a:ext cx="3053981" cy="185171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/>
          <p:cNvSpPr txBox="1"/>
          <p:nvPr/>
        </p:nvSpPr>
        <p:spPr>
          <a:xfrm>
            <a:off x="360221" y="1389554"/>
            <a:ext cx="355368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spcBef>
                <a:spcPts val="695"/>
              </a:spcBef>
              <a:tabLst>
                <a:tab pos="393065" algn="l"/>
                <a:tab pos="393700" algn="l"/>
              </a:tabLst>
            </a:pPr>
            <a:r>
              <a:rPr sz="1800" b="1" spc="-5" dirty="0" smtClean="0">
                <a:latin typeface="+mj-lt"/>
                <a:cs typeface="+mn-cs"/>
              </a:rPr>
              <a:t>Encryption</a:t>
            </a:r>
            <a:r>
              <a:rPr sz="1800" spc="-5" dirty="0">
                <a:latin typeface="+mj-lt"/>
                <a:cs typeface="+mn-cs"/>
              </a:rPr>
              <a:t>:</a:t>
            </a:r>
            <a:r>
              <a:rPr sz="1800" spc="15" dirty="0">
                <a:latin typeface="+mj-lt"/>
                <a:cs typeface="+mn-cs"/>
              </a:rPr>
              <a:t> </a:t>
            </a:r>
            <a:r>
              <a:rPr sz="1800" spc="-5" dirty="0">
                <a:latin typeface="+mj-lt"/>
                <a:cs typeface="+mn-cs"/>
              </a:rPr>
              <a:t>C</a:t>
            </a:r>
            <a:r>
              <a:rPr sz="1800" spc="-7" baseline="-21021" dirty="0">
                <a:latin typeface="+mj-lt"/>
                <a:cs typeface="+mn-cs"/>
              </a:rPr>
              <a:t>i</a:t>
            </a:r>
            <a:r>
              <a:rPr sz="1800" spc="300" baseline="-21021" dirty="0">
                <a:latin typeface="+mj-lt"/>
                <a:cs typeface="+mn-cs"/>
              </a:rPr>
              <a:t> </a:t>
            </a:r>
            <a:r>
              <a:rPr sz="1800" spc="-5" dirty="0">
                <a:latin typeface="+mj-lt"/>
                <a:cs typeface="+mn-cs"/>
              </a:rPr>
              <a:t>=</a:t>
            </a:r>
            <a:r>
              <a:rPr sz="1800" spc="5" dirty="0">
                <a:latin typeface="+mj-lt"/>
                <a:cs typeface="+mn-cs"/>
              </a:rPr>
              <a:t> </a:t>
            </a:r>
            <a:r>
              <a:rPr sz="1800" dirty="0" err="1" smtClean="0">
                <a:latin typeface="+mj-lt"/>
                <a:cs typeface="+mn-cs"/>
              </a:rPr>
              <a:t>E</a:t>
            </a:r>
            <a:r>
              <a:rPr sz="1800" baseline="-21021" dirty="0" err="1" smtClean="0">
                <a:latin typeface="+mj-lt"/>
                <a:cs typeface="+mn-cs"/>
              </a:rPr>
              <a:t>k</a:t>
            </a:r>
            <a:r>
              <a:rPr sz="1800" dirty="0" smtClean="0">
                <a:latin typeface="+mj-lt"/>
                <a:cs typeface="+mn-cs"/>
              </a:rPr>
              <a:t>(</a:t>
            </a:r>
            <a:r>
              <a:rPr lang="en-US" sz="1800" dirty="0">
                <a:latin typeface="+mj-lt"/>
                <a:cs typeface="+mn-cs"/>
              </a:rPr>
              <a:t>C</a:t>
            </a:r>
            <a:r>
              <a:rPr lang="en-US" sz="1800" baseline="-21021" dirty="0">
                <a:latin typeface="+mj-lt"/>
                <a:cs typeface="+mn-cs"/>
              </a:rPr>
              <a:t>i-1 </a:t>
            </a:r>
            <a:r>
              <a:rPr sz="1800" spc="-5" dirty="0" smtClean="0">
                <a:latin typeface="+mj-lt"/>
                <a:cs typeface="+mn-cs"/>
              </a:rPr>
              <a:t>⊕</a:t>
            </a:r>
            <a:r>
              <a:rPr sz="1800" spc="15" dirty="0" smtClean="0">
                <a:latin typeface="+mj-lt"/>
                <a:cs typeface="+mn-cs"/>
              </a:rPr>
              <a:t> </a:t>
            </a:r>
            <a:r>
              <a:rPr lang="en-US" sz="1800" dirty="0" smtClean="0">
                <a:latin typeface="+mj-lt"/>
                <a:cs typeface="+mn-cs"/>
              </a:rPr>
              <a:t>P</a:t>
            </a:r>
            <a:r>
              <a:rPr lang="en-US" sz="1800" baseline="-21021" dirty="0" smtClean="0">
                <a:latin typeface="+mj-lt"/>
                <a:cs typeface="+mn-cs"/>
              </a:rPr>
              <a:t>i</a:t>
            </a:r>
            <a:r>
              <a:rPr lang="en-US" sz="1800" spc="322" baseline="-21021" dirty="0" smtClean="0">
                <a:latin typeface="+mj-lt"/>
                <a:cs typeface="+mn-cs"/>
              </a:rPr>
              <a:t> </a:t>
            </a:r>
            <a:r>
              <a:rPr sz="1800" dirty="0" smtClean="0">
                <a:latin typeface="+mj-lt"/>
                <a:cs typeface="+mn-cs"/>
              </a:rPr>
              <a:t>)</a:t>
            </a:r>
            <a:r>
              <a:rPr lang="en-US" sz="1800" dirty="0" smtClean="0">
                <a:latin typeface="+mj-lt"/>
                <a:cs typeface="+mn-cs"/>
              </a:rPr>
              <a:t>;</a:t>
            </a:r>
            <a:r>
              <a:rPr sz="1800" dirty="0" smtClean="0">
                <a:latin typeface="+mj-lt"/>
                <a:cs typeface="+mn-cs"/>
              </a:rPr>
              <a:t> </a:t>
            </a:r>
            <a:r>
              <a:rPr lang="en-US" sz="1800" dirty="0" smtClean="0">
                <a:latin typeface="+mj-lt"/>
                <a:cs typeface="+mn-cs"/>
              </a:rPr>
              <a:t>          </a:t>
            </a:r>
            <a:r>
              <a:rPr sz="1800" spc="-5" dirty="0" smtClean="0">
                <a:latin typeface="+mj-lt"/>
                <a:cs typeface="+mn-cs"/>
              </a:rPr>
              <a:t>C</a:t>
            </a:r>
            <a:r>
              <a:rPr sz="1800" spc="-7" baseline="-21021" dirty="0" smtClean="0">
                <a:latin typeface="+mj-lt"/>
                <a:cs typeface="+mn-cs"/>
              </a:rPr>
              <a:t>0</a:t>
            </a:r>
            <a:r>
              <a:rPr sz="1800" spc="-5" dirty="0" smtClean="0">
                <a:latin typeface="+mj-lt"/>
                <a:cs typeface="+mn-cs"/>
              </a:rPr>
              <a:t>=</a:t>
            </a:r>
            <a:r>
              <a:rPr lang="en-US" sz="1800" spc="-5" dirty="0" smtClean="0">
                <a:latin typeface="+mj-lt"/>
                <a:cs typeface="+mn-cs"/>
              </a:rPr>
              <a:t> </a:t>
            </a:r>
            <a:r>
              <a:rPr lang="en-US" sz="1800" spc="5" dirty="0" smtClean="0">
                <a:latin typeface="+mj-lt"/>
                <a:cs typeface="+mn-cs"/>
              </a:rPr>
              <a:t> </a:t>
            </a:r>
            <a:r>
              <a:rPr lang="en-US" sz="1800" dirty="0" err="1" smtClean="0">
                <a:latin typeface="+mj-lt"/>
                <a:cs typeface="+mn-cs"/>
              </a:rPr>
              <a:t>E</a:t>
            </a:r>
            <a:r>
              <a:rPr lang="en-US" sz="1800" baseline="-21021" dirty="0" err="1" smtClean="0">
                <a:latin typeface="+mj-lt"/>
                <a:cs typeface="+mn-cs"/>
              </a:rPr>
              <a:t>k</a:t>
            </a:r>
            <a:r>
              <a:rPr lang="en-US" sz="1800" dirty="0" smtClean="0">
                <a:latin typeface="+mj-lt"/>
                <a:cs typeface="+mn-cs"/>
              </a:rPr>
              <a:t>(</a:t>
            </a:r>
            <a:r>
              <a:rPr lang="en-US" sz="1800" spc="-5" dirty="0">
                <a:latin typeface="+mj-lt"/>
                <a:cs typeface="+mn-cs"/>
              </a:rPr>
              <a:t>IV</a:t>
            </a:r>
            <a:r>
              <a:rPr lang="en-US" sz="1800" baseline="-21021" dirty="0" smtClean="0">
                <a:latin typeface="+mj-lt"/>
                <a:cs typeface="+mn-cs"/>
              </a:rPr>
              <a:t> </a:t>
            </a:r>
            <a:r>
              <a:rPr lang="en-US" sz="1800" spc="-5" dirty="0">
                <a:latin typeface="+mj-lt"/>
                <a:cs typeface="+mn-cs"/>
              </a:rPr>
              <a:t>⊕</a:t>
            </a:r>
            <a:r>
              <a:rPr lang="en-US" sz="1800" spc="15" dirty="0">
                <a:latin typeface="+mj-lt"/>
                <a:cs typeface="+mn-cs"/>
              </a:rPr>
              <a:t> </a:t>
            </a:r>
            <a:r>
              <a:rPr lang="en-US" sz="1800" dirty="0" smtClean="0">
                <a:latin typeface="+mj-lt"/>
                <a:cs typeface="+mn-cs"/>
              </a:rPr>
              <a:t>P</a:t>
            </a:r>
            <a:r>
              <a:rPr lang="en-US" sz="1800" baseline="-21021" dirty="0" smtClean="0">
                <a:latin typeface="+mj-lt"/>
                <a:cs typeface="+mn-cs"/>
              </a:rPr>
              <a:t>1</a:t>
            </a:r>
            <a:r>
              <a:rPr lang="en-US" sz="1800" spc="322" baseline="-21021" dirty="0" smtClean="0">
                <a:latin typeface="+mj-lt"/>
                <a:cs typeface="+mn-cs"/>
              </a:rPr>
              <a:t> </a:t>
            </a:r>
            <a:r>
              <a:rPr lang="en-US" sz="1800" dirty="0" smtClean="0">
                <a:latin typeface="+mj-lt"/>
                <a:cs typeface="+mn-cs"/>
              </a:rPr>
              <a:t>)  </a:t>
            </a:r>
            <a:endParaRPr sz="1800" dirty="0">
              <a:latin typeface="+mj-lt"/>
              <a:cs typeface="+mn-cs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360220" y="2929861"/>
            <a:ext cx="4461164" cy="6559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spcBef>
                <a:spcPts val="695"/>
              </a:spcBef>
              <a:tabLst>
                <a:tab pos="393065" algn="l"/>
                <a:tab pos="393700" algn="l"/>
              </a:tabLst>
            </a:pPr>
            <a:r>
              <a:rPr lang="en-US" sz="1800" b="1" spc="-5" dirty="0">
                <a:latin typeface="+mj-lt"/>
                <a:cs typeface="+mn-cs"/>
              </a:rPr>
              <a:t>Decryption</a:t>
            </a:r>
            <a:r>
              <a:rPr lang="en-US" sz="1800" spc="-5" dirty="0">
                <a:latin typeface="+mj-lt"/>
                <a:cs typeface="+mn-cs"/>
              </a:rPr>
              <a:t>:</a:t>
            </a:r>
            <a:r>
              <a:rPr lang="en-US" sz="1800" spc="25" dirty="0">
                <a:latin typeface="+mj-lt"/>
                <a:cs typeface="+mn-cs"/>
              </a:rPr>
              <a:t> </a:t>
            </a:r>
            <a:r>
              <a:rPr lang="en-US" sz="1800" spc="-5" dirty="0" smtClean="0">
                <a:latin typeface="+mj-lt"/>
                <a:cs typeface="+mn-cs"/>
              </a:rPr>
              <a:t>P</a:t>
            </a:r>
            <a:r>
              <a:rPr lang="en-US" sz="1800" spc="-7" baseline="-21021" dirty="0" smtClean="0">
                <a:latin typeface="+mj-lt"/>
                <a:cs typeface="+mn-cs"/>
              </a:rPr>
              <a:t>i</a:t>
            </a:r>
            <a:r>
              <a:rPr lang="en-US" sz="1800" spc="330" baseline="-21021" dirty="0" smtClean="0">
                <a:latin typeface="+mj-lt"/>
                <a:cs typeface="+mn-cs"/>
              </a:rPr>
              <a:t> </a:t>
            </a:r>
            <a:r>
              <a:rPr lang="en-US" sz="1800" spc="-5" dirty="0">
                <a:latin typeface="+mj-lt"/>
                <a:cs typeface="+mn-cs"/>
              </a:rPr>
              <a:t>=</a:t>
            </a:r>
            <a:r>
              <a:rPr lang="en-US" sz="1800" spc="10" dirty="0">
                <a:latin typeface="+mj-lt"/>
                <a:cs typeface="+mn-cs"/>
              </a:rPr>
              <a:t> </a:t>
            </a:r>
            <a:r>
              <a:rPr lang="en-US" sz="1800" dirty="0">
                <a:latin typeface="+mj-lt"/>
                <a:cs typeface="+mn-cs"/>
              </a:rPr>
              <a:t>C</a:t>
            </a:r>
            <a:r>
              <a:rPr lang="en-US" sz="1800" baseline="-21021" dirty="0">
                <a:latin typeface="+mj-lt"/>
                <a:cs typeface="+mn-cs"/>
              </a:rPr>
              <a:t>i-1</a:t>
            </a:r>
            <a:r>
              <a:rPr lang="en-US" sz="1800" spc="-7" baseline="-21021" dirty="0">
                <a:latin typeface="+mj-lt"/>
                <a:cs typeface="+mn-cs"/>
              </a:rPr>
              <a:t> </a:t>
            </a:r>
            <a:r>
              <a:rPr lang="en-US" sz="1800" spc="-5" dirty="0">
                <a:latin typeface="+mj-lt"/>
                <a:cs typeface="+mn-cs"/>
              </a:rPr>
              <a:t>⊕</a:t>
            </a:r>
            <a:r>
              <a:rPr lang="en-US" sz="1800" spc="15" dirty="0">
                <a:latin typeface="+mj-lt"/>
                <a:cs typeface="+mn-cs"/>
              </a:rPr>
              <a:t> </a:t>
            </a:r>
            <a:r>
              <a:rPr lang="en-US" sz="1800" spc="-5" dirty="0" err="1" smtClean="0">
                <a:latin typeface="+mj-lt"/>
                <a:cs typeface="+mn-cs"/>
              </a:rPr>
              <a:t>D</a:t>
            </a:r>
            <a:r>
              <a:rPr lang="en-US" sz="1800" spc="-7" baseline="-21021" dirty="0" err="1" smtClean="0">
                <a:latin typeface="+mj-lt"/>
                <a:cs typeface="+mn-cs"/>
              </a:rPr>
              <a:t>k</a:t>
            </a:r>
            <a:r>
              <a:rPr lang="en-US" sz="1800" spc="-5" dirty="0" smtClean="0">
                <a:latin typeface="+mj-lt"/>
                <a:cs typeface="+mn-cs"/>
              </a:rPr>
              <a:t>(C</a:t>
            </a:r>
            <a:r>
              <a:rPr lang="en-US" sz="1800" spc="-7" baseline="-21021" dirty="0" smtClean="0">
                <a:latin typeface="+mj-lt"/>
                <a:cs typeface="+mn-cs"/>
              </a:rPr>
              <a:t>i</a:t>
            </a:r>
            <a:r>
              <a:rPr lang="en-US" sz="1800" spc="-5" dirty="0" smtClean="0">
                <a:latin typeface="+mj-lt"/>
                <a:cs typeface="+mn-cs"/>
              </a:rPr>
              <a:t>);</a:t>
            </a:r>
          </a:p>
          <a:p>
            <a:pPr marL="50800">
              <a:spcBef>
                <a:spcPts val="695"/>
              </a:spcBef>
              <a:tabLst>
                <a:tab pos="393065" algn="l"/>
                <a:tab pos="393700" algn="l"/>
              </a:tabLst>
            </a:pPr>
            <a:r>
              <a:rPr lang="en-US" sz="1800" spc="-5" dirty="0" smtClean="0">
                <a:latin typeface="+mj-lt"/>
                <a:cs typeface="+mn-cs"/>
              </a:rPr>
              <a:t>C</a:t>
            </a:r>
            <a:r>
              <a:rPr lang="en-US" sz="1800" spc="-7" baseline="-21021" dirty="0" smtClean="0">
                <a:latin typeface="+mj-lt"/>
                <a:cs typeface="+mn-cs"/>
              </a:rPr>
              <a:t>0</a:t>
            </a:r>
            <a:r>
              <a:rPr lang="en-US" sz="1800" spc="-5" dirty="0" smtClean="0">
                <a:latin typeface="+mj-lt"/>
                <a:cs typeface="+mn-cs"/>
              </a:rPr>
              <a:t>=</a:t>
            </a:r>
            <a:r>
              <a:rPr lang="en-US" sz="1800" dirty="0">
                <a:latin typeface="+mj-lt"/>
                <a:cs typeface="+mn-cs"/>
              </a:rPr>
              <a:t> </a:t>
            </a:r>
            <a:r>
              <a:rPr lang="en-US" sz="1800" spc="-5" dirty="0" err="1" smtClean="0">
                <a:latin typeface="+mj-lt"/>
                <a:cs typeface="+mn-cs"/>
              </a:rPr>
              <a:t>D</a:t>
            </a:r>
            <a:r>
              <a:rPr lang="en-US" sz="1800" spc="-7" baseline="-21021" dirty="0" err="1" smtClean="0">
                <a:latin typeface="+mj-lt"/>
                <a:cs typeface="+mn-cs"/>
              </a:rPr>
              <a:t>k</a:t>
            </a:r>
            <a:r>
              <a:rPr lang="en-US" sz="1800" spc="-5" dirty="0" smtClean="0">
                <a:latin typeface="+mj-lt"/>
                <a:cs typeface="+mn-cs"/>
              </a:rPr>
              <a:t>(C</a:t>
            </a:r>
            <a:r>
              <a:rPr lang="en-US" sz="1800" spc="-7" baseline="-21021" dirty="0" smtClean="0">
                <a:latin typeface="+mj-lt"/>
                <a:cs typeface="+mn-cs"/>
              </a:rPr>
              <a:t>1</a:t>
            </a:r>
            <a:r>
              <a:rPr lang="en-US" sz="1800" spc="-5" dirty="0" smtClean="0">
                <a:latin typeface="+mj-lt"/>
                <a:cs typeface="+mn-cs"/>
              </a:rPr>
              <a:t>)⊕</a:t>
            </a:r>
            <a:r>
              <a:rPr lang="en-US" sz="1800" spc="15" dirty="0" smtClean="0">
                <a:latin typeface="+mj-lt"/>
                <a:cs typeface="+mn-cs"/>
              </a:rPr>
              <a:t> </a:t>
            </a:r>
            <a:r>
              <a:rPr lang="en-US" sz="1800" spc="-5" dirty="0" smtClean="0">
                <a:latin typeface="+mj-lt"/>
                <a:cs typeface="+mn-cs"/>
              </a:rPr>
              <a:t>IV</a:t>
            </a:r>
            <a:endParaRPr lang="en-US" sz="1800" dirty="0">
              <a:latin typeface="+mj-lt"/>
              <a:cs typeface="+mn-cs"/>
            </a:endParaRPr>
          </a:p>
        </p:txBody>
      </p:sp>
      <p:grpSp>
        <p:nvGrpSpPr>
          <p:cNvPr id="9" name="Google Shape;1844;p46"/>
          <p:cNvGrpSpPr/>
          <p:nvPr/>
        </p:nvGrpSpPr>
        <p:grpSpPr>
          <a:xfrm>
            <a:off x="526195" y="521852"/>
            <a:ext cx="1211612" cy="438051"/>
            <a:chOff x="175552" y="1101686"/>
            <a:chExt cx="520944" cy="188336"/>
          </a:xfrm>
        </p:grpSpPr>
        <p:sp>
          <p:nvSpPr>
            <p:cNvPr id="10" name="Google Shape;1845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6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7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8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9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50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51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52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53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54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55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56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57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8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9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0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61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62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63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64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65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66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67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68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92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46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7" name="Google Shape;1817;p4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2981755" y="401431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46"/>
          <p:cNvPicPr preferRelativeResize="0"/>
          <p:nvPr/>
        </p:nvPicPr>
        <p:blipFill rotWithShape="1">
          <a:blip r:embed="rId4">
            <a:alphaModFix/>
          </a:blip>
          <a:srcRect l="7501" t="14406" r="9607" b="8266"/>
          <a:stretch/>
        </p:blipFill>
        <p:spPr>
          <a:xfrm>
            <a:off x="3268397" y="828573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9" name="Google Shape;1819;p46"/>
          <p:cNvGrpSpPr/>
          <p:nvPr/>
        </p:nvGrpSpPr>
        <p:grpSpPr>
          <a:xfrm>
            <a:off x="7676852" y="4093510"/>
            <a:ext cx="1211612" cy="438051"/>
            <a:chOff x="175552" y="1101686"/>
            <a:chExt cx="520944" cy="188336"/>
          </a:xfrm>
        </p:grpSpPr>
        <p:sp>
          <p:nvSpPr>
            <p:cNvPr id="1820" name="Google Shape;1820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46"/>
          <p:cNvGrpSpPr/>
          <p:nvPr/>
        </p:nvGrpSpPr>
        <p:grpSpPr>
          <a:xfrm>
            <a:off x="761376" y="457806"/>
            <a:ext cx="1211612" cy="438051"/>
            <a:chOff x="175552" y="1101686"/>
            <a:chExt cx="520944" cy="188336"/>
          </a:xfrm>
        </p:grpSpPr>
        <p:sp>
          <p:nvSpPr>
            <p:cNvPr id="1845" name="Google Shape;1845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46"/>
          <p:cNvGrpSpPr/>
          <p:nvPr/>
        </p:nvGrpSpPr>
        <p:grpSpPr>
          <a:xfrm>
            <a:off x="463266" y="1355782"/>
            <a:ext cx="745978" cy="516368"/>
            <a:chOff x="923424" y="1580182"/>
            <a:chExt cx="1171264" cy="810752"/>
          </a:xfrm>
        </p:grpSpPr>
        <p:sp>
          <p:nvSpPr>
            <p:cNvPr id="1870" name="Google Shape;1870;p4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260;p36"/>
          <p:cNvSpPr/>
          <p:nvPr/>
        </p:nvSpPr>
        <p:spPr>
          <a:xfrm>
            <a:off x="5585653" y="219632"/>
            <a:ext cx="2264161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2800" dirty="0" smtClean="0">
                <a:solidFill>
                  <a:schemeClr val="bg1"/>
                </a:solidFill>
              </a:rPr>
              <a:t> Mode</a:t>
            </a:r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64" name="Google Shape;1260;p36"/>
          <p:cNvSpPr/>
          <p:nvPr/>
        </p:nvSpPr>
        <p:spPr>
          <a:xfrm>
            <a:off x="5620255" y="246574"/>
            <a:ext cx="2264161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2800" dirty="0" smtClean="0">
                <a:solidFill>
                  <a:schemeClr val="bg1"/>
                </a:solidFill>
              </a:rPr>
              <a:t>CFB Mode</a:t>
            </a:r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65" name="Picture 4">
            <a:extLst>
              <a:ext uri="{FF2B5EF4-FFF2-40B4-BE49-F238E27FC236}">
                <a16:creationId xmlns:a16="http://schemas.microsoft.com/office/drawing/2014/main" id="{31FE2230-7174-280F-9265-9A04EA519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102" y="1147690"/>
            <a:ext cx="3726867" cy="177277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39736CC7-1784-036F-4B99-E4F0B088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00" y="2999897"/>
            <a:ext cx="3593993" cy="153166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مربع نص 1">
            <a:extLst>
              <a:ext uri="{FF2B5EF4-FFF2-40B4-BE49-F238E27FC236}">
                <a16:creationId xmlns:a16="http://schemas.microsoft.com/office/drawing/2014/main" id="{CCF9F6B8-70BC-0305-5BC5-A7A854ADD665}"/>
              </a:ext>
            </a:extLst>
          </p:cNvPr>
          <p:cNvSpPr txBox="1"/>
          <p:nvPr/>
        </p:nvSpPr>
        <p:spPr>
          <a:xfrm>
            <a:off x="439461" y="1704569"/>
            <a:ext cx="38163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129">
              <a:spcBef>
                <a:spcPts val="715"/>
              </a:spcBef>
              <a:tabLst>
                <a:tab pos="439420" algn="l"/>
              </a:tabLst>
            </a:pPr>
            <a:r>
              <a:rPr lang="en-US" sz="1800" b="1" spc="-5" dirty="0">
                <a:uFill>
                  <a:solidFill>
                    <a:srgbClr val="000000"/>
                  </a:solidFill>
                </a:uFill>
                <a:latin typeface="Calibri"/>
                <a:cs typeface="+mn-cs"/>
              </a:rPr>
              <a:t>Encryption</a:t>
            </a:r>
            <a:r>
              <a:rPr lang="en-US" sz="2400" spc="-5" dirty="0" smtClean="0">
                <a:latin typeface="Calibri"/>
                <a:cs typeface="Calibri"/>
              </a:rPr>
              <a:t>: </a:t>
            </a:r>
            <a:r>
              <a:rPr lang="it-IT" sz="1800" spc="-5" dirty="0"/>
              <a:t>C</a:t>
            </a:r>
            <a:r>
              <a:rPr lang="it-IT" sz="1800" spc="-7" baseline="-21021" dirty="0"/>
              <a:t>i</a:t>
            </a:r>
            <a:r>
              <a:rPr lang="it-IT" sz="1800" spc="300" baseline="-21021" dirty="0"/>
              <a:t> </a:t>
            </a:r>
            <a:r>
              <a:rPr lang="it-IT" sz="1800" spc="-5" dirty="0"/>
              <a:t>=</a:t>
            </a:r>
            <a:r>
              <a:rPr lang="it-IT" sz="1800" spc="5" dirty="0"/>
              <a:t> </a:t>
            </a:r>
            <a:r>
              <a:rPr lang="en-US" sz="1800" spc="-5" dirty="0"/>
              <a:t>P</a:t>
            </a:r>
            <a:r>
              <a:rPr lang="it-IT" sz="1800" spc="-7" baseline="-21021" dirty="0"/>
              <a:t>i</a:t>
            </a:r>
            <a:r>
              <a:rPr lang="it-IT" sz="1800" spc="322" baseline="-21021" dirty="0"/>
              <a:t> </a:t>
            </a:r>
            <a:r>
              <a:rPr lang="it-IT" sz="1800" spc="-5" dirty="0">
                <a:latin typeface="Cambria Math"/>
                <a:cs typeface="Cambria Math"/>
              </a:rPr>
              <a:t>⊕</a:t>
            </a:r>
            <a:r>
              <a:rPr lang="it-IT" sz="1800" spc="25" dirty="0">
                <a:latin typeface="Cambria Math"/>
                <a:cs typeface="Cambria Math"/>
              </a:rPr>
              <a:t> </a:t>
            </a:r>
            <a:r>
              <a:rPr lang="it-IT" sz="1800" spc="-5" dirty="0"/>
              <a:t>E</a:t>
            </a:r>
            <a:r>
              <a:rPr lang="it-IT" sz="1800" spc="-7" baseline="-21021" dirty="0"/>
              <a:t>k</a:t>
            </a:r>
            <a:r>
              <a:rPr lang="it-IT" sz="1800" spc="-10" dirty="0"/>
              <a:t>(Ci-1) ; </a:t>
            </a:r>
            <a:r>
              <a:rPr lang="it-IT" sz="1800" spc="-10" dirty="0" smtClean="0"/>
              <a:t>   C0=Ek(IV</a:t>
            </a:r>
            <a:r>
              <a:rPr lang="it-IT" sz="1800" spc="-10" dirty="0"/>
              <a:t>)</a:t>
            </a:r>
            <a:endParaRPr lang="it-IT" sz="1800" dirty="0">
              <a:latin typeface="Cambria Math"/>
              <a:cs typeface="Cambria Math"/>
            </a:endParaRPr>
          </a:p>
        </p:txBody>
      </p:sp>
      <p:sp>
        <p:nvSpPr>
          <p:cNvPr id="68" name="مربع نص 2">
            <a:extLst>
              <a:ext uri="{FF2B5EF4-FFF2-40B4-BE49-F238E27FC236}">
                <a16:creationId xmlns:a16="http://schemas.microsoft.com/office/drawing/2014/main" id="{1964F9E8-F66D-44FC-6F04-4E03C25FFE09}"/>
              </a:ext>
            </a:extLst>
          </p:cNvPr>
          <p:cNvSpPr txBox="1"/>
          <p:nvPr/>
        </p:nvSpPr>
        <p:spPr>
          <a:xfrm>
            <a:off x="318655" y="3056136"/>
            <a:ext cx="3438200" cy="110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129">
              <a:spcBef>
                <a:spcPts val="715"/>
              </a:spcBef>
              <a:tabLst>
                <a:tab pos="439420" algn="l"/>
              </a:tabLst>
            </a:pPr>
            <a:r>
              <a:rPr lang="en-US" sz="1800" b="1" spc="-5" dirty="0" smtClean="0">
                <a:uFill>
                  <a:solidFill>
                    <a:srgbClr val="000000"/>
                  </a:solidFill>
                </a:uFill>
                <a:latin typeface="Calibri"/>
                <a:cs typeface="+mn-cs"/>
              </a:rPr>
              <a:t>Decryption:</a:t>
            </a:r>
            <a:r>
              <a:rPr lang="it-IT" sz="1800" spc="-5" dirty="0" smtClean="0">
                <a:cs typeface="+mn-cs"/>
              </a:rPr>
              <a:t>P</a:t>
            </a:r>
            <a:r>
              <a:rPr lang="it-IT" sz="1800" spc="-7" baseline="-21021" dirty="0" smtClean="0">
                <a:cs typeface="+mn-cs"/>
              </a:rPr>
              <a:t>i</a:t>
            </a:r>
            <a:r>
              <a:rPr lang="it-IT" sz="1800" spc="300" baseline="-21021" dirty="0" smtClean="0">
                <a:cs typeface="+mn-cs"/>
              </a:rPr>
              <a:t> </a:t>
            </a:r>
            <a:r>
              <a:rPr lang="it-IT" sz="1800" spc="-5" dirty="0">
                <a:cs typeface="+mn-cs"/>
              </a:rPr>
              <a:t>=</a:t>
            </a:r>
            <a:r>
              <a:rPr lang="it-IT" sz="1800" spc="5" dirty="0">
                <a:cs typeface="+mn-cs"/>
              </a:rPr>
              <a:t> </a:t>
            </a:r>
            <a:r>
              <a:rPr lang="en-US" sz="1800" spc="-5" dirty="0">
                <a:cs typeface="+mn-cs"/>
              </a:rPr>
              <a:t>C</a:t>
            </a:r>
            <a:r>
              <a:rPr lang="it-IT" sz="1800" spc="-7" baseline="-21021" dirty="0">
                <a:cs typeface="+mn-cs"/>
              </a:rPr>
              <a:t>i</a:t>
            </a:r>
            <a:r>
              <a:rPr lang="it-IT" sz="1800" spc="322" baseline="-21021" dirty="0">
                <a:cs typeface="+mn-cs"/>
              </a:rPr>
              <a:t> </a:t>
            </a:r>
            <a:r>
              <a:rPr lang="it-IT" sz="1800" spc="-5" dirty="0">
                <a:latin typeface="Cambria Math"/>
                <a:cs typeface="+mn-cs"/>
              </a:rPr>
              <a:t>⊕</a:t>
            </a:r>
            <a:r>
              <a:rPr lang="it-IT" sz="1800" spc="25" dirty="0">
                <a:latin typeface="Cambria Math"/>
                <a:cs typeface="+mn-cs"/>
              </a:rPr>
              <a:t> </a:t>
            </a:r>
            <a:r>
              <a:rPr lang="it-IT" sz="1800" spc="-5" dirty="0">
                <a:cs typeface="+mn-cs"/>
              </a:rPr>
              <a:t>E</a:t>
            </a:r>
            <a:r>
              <a:rPr lang="it-IT" sz="1800" spc="-7" baseline="-21021" dirty="0">
                <a:cs typeface="+mn-cs"/>
              </a:rPr>
              <a:t>k</a:t>
            </a:r>
            <a:r>
              <a:rPr lang="it-IT" sz="1800" spc="-10" dirty="0">
                <a:cs typeface="+mn-cs"/>
              </a:rPr>
              <a:t>(Ci-1) ; C0=Ek(IV)</a:t>
            </a:r>
          </a:p>
          <a:p>
            <a:pPr marL="436879" indent="-285750" algn="ctr" rtl="0">
              <a:lnSpc>
                <a:spcPct val="100000"/>
              </a:lnSpc>
              <a:spcBef>
                <a:spcPts val="715"/>
              </a:spcBef>
              <a:buFont typeface="Wingdings" panose="05000000000000000000" pitchFamily="2" charset="2"/>
              <a:buChar char="§"/>
              <a:tabLst>
                <a:tab pos="439420" algn="l"/>
              </a:tabLst>
            </a:pPr>
            <a:endParaRPr lang="it-IT" sz="2400" dirty="0">
              <a:latin typeface="Cambria Math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7" name="Google Shape;1887;p47"/>
          <p:cNvGrpSpPr/>
          <p:nvPr/>
        </p:nvGrpSpPr>
        <p:grpSpPr>
          <a:xfrm>
            <a:off x="937158" y="380172"/>
            <a:ext cx="1211612" cy="438051"/>
            <a:chOff x="175552" y="1101686"/>
            <a:chExt cx="520944" cy="188336"/>
          </a:xfrm>
        </p:grpSpPr>
        <p:sp>
          <p:nvSpPr>
            <p:cNvPr id="1888" name="Google Shape;1888;p4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2" name="Google Shape;1912;p47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821320" y="445954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47"/>
          <p:cNvPicPr preferRelativeResize="0"/>
          <p:nvPr/>
        </p:nvPicPr>
        <p:blipFill rotWithShape="1">
          <a:blip r:embed="rId4">
            <a:alphaModFix/>
          </a:blip>
          <a:srcRect l="14610" r="14603" b="7501"/>
          <a:stretch/>
        </p:blipFill>
        <p:spPr>
          <a:xfrm rot="-758557">
            <a:off x="3410962" y="658556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47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235592" flipH="1">
            <a:off x="406240" y="1598892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47"/>
          <p:cNvPicPr preferRelativeResize="0"/>
          <p:nvPr/>
        </p:nvPicPr>
        <p:blipFill rotWithShape="1">
          <a:blip r:embed="rId6">
            <a:alphaModFix/>
          </a:blip>
          <a:srcRect l="19506" t="10790" r="18172" b="10790"/>
          <a:stretch/>
        </p:blipFill>
        <p:spPr>
          <a:xfrm rot="-776093">
            <a:off x="2717740" y="4064483"/>
            <a:ext cx="570524" cy="57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6" name="Google Shape;1916;p47"/>
          <p:cNvGrpSpPr/>
          <p:nvPr/>
        </p:nvGrpSpPr>
        <p:grpSpPr>
          <a:xfrm>
            <a:off x="340235" y="2496739"/>
            <a:ext cx="745978" cy="516368"/>
            <a:chOff x="923424" y="1580182"/>
            <a:chExt cx="1171264" cy="810752"/>
          </a:xfrm>
        </p:grpSpPr>
        <p:sp>
          <p:nvSpPr>
            <p:cNvPr id="1917" name="Google Shape;1917;p47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260;p36"/>
          <p:cNvSpPr/>
          <p:nvPr/>
        </p:nvSpPr>
        <p:spPr>
          <a:xfrm>
            <a:off x="5620255" y="246574"/>
            <a:ext cx="2264161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</a:rPr>
              <a:t>O</a:t>
            </a:r>
            <a:r>
              <a:rPr lang="en-US" sz="2800" dirty="0" smtClean="0">
                <a:solidFill>
                  <a:schemeClr val="bg1"/>
                </a:solidFill>
              </a:rPr>
              <a:t>FB Mode</a:t>
            </a:r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95D7F125-2C6C-FC94-25B3-E4E2E52F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16" y="1073727"/>
            <a:ext cx="3401558" cy="1643911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>
            <a:extLst>
              <a:ext uri="{FF2B5EF4-FFF2-40B4-BE49-F238E27FC236}">
                <a16:creationId xmlns:a16="http://schemas.microsoft.com/office/drawing/2014/main" id="{D54DC736-026E-E7D9-F2EF-9226A0AE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15" y="2884026"/>
            <a:ext cx="3401559" cy="1575522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مربع نص 2">
            <a:extLst>
              <a:ext uri="{FF2B5EF4-FFF2-40B4-BE49-F238E27FC236}">
                <a16:creationId xmlns:a16="http://schemas.microsoft.com/office/drawing/2014/main" id="{BA56D36A-FEAB-3BBB-46F0-5099C1BD7206}"/>
              </a:ext>
            </a:extLst>
          </p:cNvPr>
          <p:cNvSpPr txBox="1"/>
          <p:nvPr/>
        </p:nvSpPr>
        <p:spPr>
          <a:xfrm>
            <a:off x="1320078" y="1877966"/>
            <a:ext cx="3168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129">
              <a:spcBef>
                <a:spcPts val="715"/>
              </a:spcBef>
              <a:tabLst>
                <a:tab pos="439420" algn="l"/>
              </a:tabLst>
            </a:pPr>
            <a:r>
              <a:rPr lang="en-US" sz="1800" b="1" spc="-5" dirty="0" smtClean="0">
                <a:uFill>
                  <a:solidFill>
                    <a:srgbClr val="000000"/>
                  </a:solidFill>
                </a:uFill>
                <a:latin typeface="Calibri"/>
              </a:rPr>
              <a:t>Encryption: </a:t>
            </a:r>
            <a:r>
              <a:rPr lang="it-IT" sz="1800" spc="-5" dirty="0" smtClean="0">
                <a:cs typeface="+mn-cs"/>
              </a:rPr>
              <a:t>C</a:t>
            </a:r>
            <a:r>
              <a:rPr lang="it-IT" sz="1800" spc="-7" baseline="-21021" dirty="0" smtClean="0">
                <a:cs typeface="+mn-cs"/>
              </a:rPr>
              <a:t>i</a:t>
            </a:r>
            <a:r>
              <a:rPr lang="it-IT" sz="1800" spc="300" baseline="-21021" dirty="0" smtClean="0">
                <a:cs typeface="+mn-cs"/>
              </a:rPr>
              <a:t> </a:t>
            </a:r>
            <a:r>
              <a:rPr lang="it-IT" sz="1800" spc="-5" dirty="0">
                <a:cs typeface="+mn-cs"/>
              </a:rPr>
              <a:t>=</a:t>
            </a:r>
            <a:r>
              <a:rPr lang="it-IT" sz="1800" spc="5" dirty="0">
                <a:cs typeface="+mn-cs"/>
              </a:rPr>
              <a:t> </a:t>
            </a:r>
            <a:r>
              <a:rPr lang="it-IT" sz="1800" spc="-5" dirty="0">
                <a:cs typeface="+mn-cs"/>
              </a:rPr>
              <a:t>p</a:t>
            </a:r>
            <a:r>
              <a:rPr lang="it-IT" sz="1800" spc="-7" baseline="-21021" dirty="0">
                <a:cs typeface="+mn-cs"/>
              </a:rPr>
              <a:t>i</a:t>
            </a:r>
            <a:r>
              <a:rPr lang="it-IT" sz="1800" spc="322" baseline="-21021" dirty="0">
                <a:cs typeface="+mn-cs"/>
              </a:rPr>
              <a:t> </a:t>
            </a:r>
            <a:r>
              <a:rPr lang="it-IT" sz="1800" spc="-5" dirty="0">
                <a:latin typeface="Cambria Math"/>
                <a:cs typeface="+mn-cs"/>
              </a:rPr>
              <a:t>⊕</a:t>
            </a:r>
            <a:r>
              <a:rPr lang="it-IT" sz="1800" spc="25" dirty="0">
                <a:latin typeface="Cambria Math"/>
                <a:cs typeface="+mn-cs"/>
              </a:rPr>
              <a:t> </a:t>
            </a:r>
            <a:r>
              <a:rPr lang="it-IT" sz="1800" spc="-5" dirty="0">
                <a:cs typeface="+mn-cs"/>
              </a:rPr>
              <a:t>E</a:t>
            </a:r>
            <a:r>
              <a:rPr lang="it-IT" sz="1800" spc="-7" baseline="-21021" dirty="0">
                <a:cs typeface="+mn-cs"/>
              </a:rPr>
              <a:t>k</a:t>
            </a:r>
            <a:r>
              <a:rPr lang="it-IT" sz="1800" spc="-10" dirty="0">
                <a:cs typeface="+mn-cs"/>
              </a:rPr>
              <a:t>(IV); </a:t>
            </a:r>
          </a:p>
        </p:txBody>
      </p:sp>
      <p:sp>
        <p:nvSpPr>
          <p:cNvPr id="55" name="مربع نص 3">
            <a:extLst>
              <a:ext uri="{FF2B5EF4-FFF2-40B4-BE49-F238E27FC236}">
                <a16:creationId xmlns:a16="http://schemas.microsoft.com/office/drawing/2014/main" id="{4F1ADCF3-800A-A8F2-CC92-E7A3F6DE914C}"/>
              </a:ext>
            </a:extLst>
          </p:cNvPr>
          <p:cNvSpPr txBox="1"/>
          <p:nvPr/>
        </p:nvSpPr>
        <p:spPr>
          <a:xfrm>
            <a:off x="1267537" y="3307703"/>
            <a:ext cx="390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129">
              <a:spcBef>
                <a:spcPts val="715"/>
              </a:spcBef>
              <a:tabLst>
                <a:tab pos="439420" algn="l"/>
              </a:tabLst>
            </a:pPr>
            <a:r>
              <a:rPr lang="en-US" sz="1800" b="1" spc="-5" dirty="0">
                <a:uFill>
                  <a:solidFill>
                    <a:srgbClr val="000000"/>
                  </a:solidFill>
                </a:uFill>
                <a:latin typeface="Calibri"/>
              </a:rPr>
              <a:t>Decryption: </a:t>
            </a:r>
            <a:r>
              <a:rPr lang="it-IT" sz="1800" spc="-5" dirty="0" smtClean="0"/>
              <a:t>P</a:t>
            </a:r>
            <a:r>
              <a:rPr lang="it-IT" sz="1800" spc="-7" baseline="-21021" dirty="0" smtClean="0"/>
              <a:t>i</a:t>
            </a:r>
            <a:r>
              <a:rPr lang="it-IT" sz="1800" spc="300" baseline="-21021" dirty="0" smtClean="0"/>
              <a:t> </a:t>
            </a:r>
            <a:r>
              <a:rPr lang="it-IT" sz="1800" spc="-5" dirty="0"/>
              <a:t>=</a:t>
            </a:r>
            <a:r>
              <a:rPr lang="it-IT" sz="1800" spc="5" dirty="0"/>
              <a:t> </a:t>
            </a:r>
            <a:r>
              <a:rPr lang="it-IT" sz="1800" spc="-5" dirty="0"/>
              <a:t>C</a:t>
            </a:r>
            <a:r>
              <a:rPr lang="it-IT" sz="1800" spc="-7" baseline="-21021" dirty="0"/>
              <a:t>i</a:t>
            </a:r>
            <a:r>
              <a:rPr lang="it-IT" sz="1800" spc="322" baseline="-21021" dirty="0"/>
              <a:t> </a:t>
            </a:r>
            <a:r>
              <a:rPr lang="it-IT" sz="1800" spc="-5" dirty="0">
                <a:latin typeface="Cambria Math"/>
                <a:cs typeface="Cambria Math"/>
              </a:rPr>
              <a:t>⊕</a:t>
            </a:r>
            <a:r>
              <a:rPr lang="it-IT" sz="1800" spc="25" dirty="0">
                <a:latin typeface="Cambria Math"/>
                <a:cs typeface="Cambria Math"/>
              </a:rPr>
              <a:t> </a:t>
            </a:r>
            <a:r>
              <a:rPr lang="it-IT" sz="1800" spc="-5" dirty="0"/>
              <a:t>E</a:t>
            </a:r>
            <a:r>
              <a:rPr lang="it-IT" sz="1800" spc="-7" baseline="-21021" dirty="0"/>
              <a:t>k</a:t>
            </a:r>
            <a:r>
              <a:rPr lang="it-IT" sz="1800" spc="-10" dirty="0"/>
              <a:t>(IV</a:t>
            </a:r>
            <a:r>
              <a:rPr lang="it-IT" sz="1800" spc="-10" dirty="0" smtClean="0"/>
              <a:t>);</a:t>
            </a:r>
            <a:endParaRPr lang="it-IT" sz="1800"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60;p36"/>
          <p:cNvSpPr/>
          <p:nvPr/>
        </p:nvSpPr>
        <p:spPr>
          <a:xfrm>
            <a:off x="5620255" y="246574"/>
            <a:ext cx="2264161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2800" dirty="0" smtClean="0">
                <a:solidFill>
                  <a:schemeClr val="bg1"/>
                </a:solidFill>
              </a:rPr>
              <a:t>CTR Mode</a:t>
            </a:r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CF75BE69-80D0-8536-6CCE-C551A3B6D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57" y="1074224"/>
            <a:ext cx="3409761" cy="169779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5FC68189-1BEE-53D8-8E5C-BCC52C4D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56" y="3142472"/>
            <a:ext cx="3409761" cy="159678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مربع نص 2">
            <a:extLst>
              <a:ext uri="{FF2B5EF4-FFF2-40B4-BE49-F238E27FC236}">
                <a16:creationId xmlns:a16="http://schemas.microsoft.com/office/drawing/2014/main" id="{830EB383-C9A5-5BD3-ACDA-479900E04B82}"/>
              </a:ext>
            </a:extLst>
          </p:cNvPr>
          <p:cNvSpPr txBox="1"/>
          <p:nvPr/>
        </p:nvSpPr>
        <p:spPr>
          <a:xfrm>
            <a:off x="143927" y="1553791"/>
            <a:ext cx="414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129">
              <a:spcBef>
                <a:spcPts val="715"/>
              </a:spcBef>
              <a:tabLst>
                <a:tab pos="439420" algn="l"/>
              </a:tabLst>
            </a:pPr>
            <a:r>
              <a:rPr lang="en-US" sz="1800" b="1" spc="-5" dirty="0">
                <a:uFill>
                  <a:solidFill>
                    <a:srgbClr val="000000"/>
                  </a:solidFill>
                </a:uFill>
                <a:latin typeface="Calibri"/>
              </a:rPr>
              <a:t>Encryption: </a:t>
            </a:r>
            <a:r>
              <a:rPr lang="it-IT" sz="1800" spc="-5" dirty="0" smtClean="0">
                <a:cs typeface="+mn-cs"/>
              </a:rPr>
              <a:t>C</a:t>
            </a:r>
            <a:r>
              <a:rPr lang="it-IT" sz="1800" spc="-7" baseline="-21021" dirty="0" smtClean="0">
                <a:cs typeface="+mn-cs"/>
              </a:rPr>
              <a:t>i</a:t>
            </a:r>
            <a:r>
              <a:rPr lang="it-IT" sz="1800" spc="300" baseline="-21021" dirty="0" smtClean="0">
                <a:cs typeface="+mn-cs"/>
              </a:rPr>
              <a:t> </a:t>
            </a:r>
            <a:r>
              <a:rPr lang="it-IT" sz="1800" spc="-5" dirty="0">
                <a:cs typeface="+mn-cs"/>
              </a:rPr>
              <a:t>=</a:t>
            </a:r>
            <a:r>
              <a:rPr lang="it-IT" sz="1800" spc="5" dirty="0">
                <a:cs typeface="+mn-cs"/>
              </a:rPr>
              <a:t> </a:t>
            </a:r>
            <a:r>
              <a:rPr lang="it-IT" sz="1800" spc="-5" dirty="0">
                <a:cs typeface="+mn-cs"/>
              </a:rPr>
              <a:t>p</a:t>
            </a:r>
            <a:r>
              <a:rPr lang="it-IT" sz="1800" spc="-7" baseline="-21021" dirty="0">
                <a:cs typeface="+mn-cs"/>
              </a:rPr>
              <a:t>i</a:t>
            </a:r>
            <a:r>
              <a:rPr lang="it-IT" sz="1800" spc="322" baseline="-21021" dirty="0">
                <a:cs typeface="+mn-cs"/>
              </a:rPr>
              <a:t> </a:t>
            </a:r>
            <a:r>
              <a:rPr lang="it-IT" sz="1800" spc="-5" dirty="0">
                <a:latin typeface="Cambria Math"/>
                <a:cs typeface="+mn-cs"/>
              </a:rPr>
              <a:t>⊕</a:t>
            </a:r>
            <a:r>
              <a:rPr lang="it-IT" sz="1800" spc="25" dirty="0">
                <a:latin typeface="Cambria Math"/>
                <a:cs typeface="+mn-cs"/>
              </a:rPr>
              <a:t> </a:t>
            </a:r>
            <a:r>
              <a:rPr lang="it-IT" sz="1800" spc="-5" dirty="0">
                <a:cs typeface="+mn-cs"/>
              </a:rPr>
              <a:t>E</a:t>
            </a:r>
            <a:r>
              <a:rPr lang="it-IT" sz="1800" spc="-7" baseline="-21021" dirty="0">
                <a:cs typeface="+mn-cs"/>
              </a:rPr>
              <a:t>k</a:t>
            </a:r>
            <a:r>
              <a:rPr lang="it-IT" sz="1800" spc="-5" dirty="0">
                <a:cs typeface="+mn-cs"/>
              </a:rPr>
              <a:t>[Counter</a:t>
            </a:r>
            <a:r>
              <a:rPr lang="it-IT" sz="1800" spc="10" dirty="0">
                <a:cs typeface="+mn-cs"/>
              </a:rPr>
              <a:t> </a:t>
            </a:r>
            <a:r>
              <a:rPr lang="it-IT" sz="1800" spc="-5" dirty="0">
                <a:cs typeface="+mn-cs"/>
              </a:rPr>
              <a:t>+</a:t>
            </a:r>
            <a:r>
              <a:rPr lang="it-IT" sz="1800" spc="5" dirty="0">
                <a:cs typeface="+mn-cs"/>
              </a:rPr>
              <a:t> </a:t>
            </a:r>
            <a:r>
              <a:rPr lang="it-IT" sz="1800" spc="-10" dirty="0">
                <a:cs typeface="+mn-cs"/>
              </a:rPr>
              <a:t>1</a:t>
            </a:r>
            <a:r>
              <a:rPr lang="it-IT" sz="1800" spc="-10" dirty="0" smtClean="0">
                <a:cs typeface="+mn-cs"/>
              </a:rPr>
              <a:t>] </a:t>
            </a:r>
            <a:endParaRPr lang="it-IT" sz="1800" spc="-10" dirty="0">
              <a:cs typeface="+mn-cs"/>
            </a:endParaRPr>
          </a:p>
        </p:txBody>
      </p:sp>
      <p:sp>
        <p:nvSpPr>
          <p:cNvPr id="36" name="مربع نص 4">
            <a:extLst>
              <a:ext uri="{FF2B5EF4-FFF2-40B4-BE49-F238E27FC236}">
                <a16:creationId xmlns:a16="http://schemas.microsoft.com/office/drawing/2014/main" id="{55BC6CF6-6A0D-7D36-2EBE-99308F1091B4}"/>
              </a:ext>
            </a:extLst>
          </p:cNvPr>
          <p:cNvSpPr txBox="1"/>
          <p:nvPr/>
        </p:nvSpPr>
        <p:spPr>
          <a:xfrm>
            <a:off x="294785" y="3571533"/>
            <a:ext cx="3894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5" dirty="0">
                <a:uFill>
                  <a:solidFill>
                    <a:srgbClr val="000000"/>
                  </a:solidFill>
                </a:uFill>
                <a:latin typeface="Calibri"/>
              </a:rPr>
              <a:t>Decryption: </a:t>
            </a:r>
            <a:r>
              <a:rPr lang="it-IT" sz="1800" spc="-5" dirty="0" smtClean="0">
                <a:cs typeface="+mn-cs"/>
              </a:rPr>
              <a:t>P</a:t>
            </a:r>
            <a:r>
              <a:rPr lang="it-IT" sz="1800" spc="-7" baseline="-21021" dirty="0" smtClean="0">
                <a:cs typeface="+mn-cs"/>
              </a:rPr>
              <a:t>i</a:t>
            </a:r>
            <a:r>
              <a:rPr lang="it-IT" sz="1800" spc="315" baseline="-21021" dirty="0" smtClean="0">
                <a:cs typeface="+mn-cs"/>
              </a:rPr>
              <a:t> </a:t>
            </a:r>
            <a:r>
              <a:rPr lang="it-IT" sz="1800" spc="-5" dirty="0">
                <a:cs typeface="+mn-cs"/>
              </a:rPr>
              <a:t>=</a:t>
            </a:r>
            <a:r>
              <a:rPr lang="it-IT" sz="1800" spc="10" dirty="0">
                <a:cs typeface="+mn-cs"/>
              </a:rPr>
              <a:t> </a:t>
            </a:r>
            <a:r>
              <a:rPr lang="it-IT" sz="1800" spc="-5" dirty="0">
                <a:cs typeface="+mn-cs"/>
              </a:rPr>
              <a:t>C</a:t>
            </a:r>
            <a:r>
              <a:rPr lang="it-IT" sz="1800" spc="-7" baseline="-21021" dirty="0">
                <a:cs typeface="+mn-cs"/>
              </a:rPr>
              <a:t>i</a:t>
            </a:r>
            <a:r>
              <a:rPr lang="it-IT" sz="1800" spc="292" baseline="-21021" dirty="0">
                <a:cs typeface="+mn-cs"/>
              </a:rPr>
              <a:t> </a:t>
            </a:r>
            <a:r>
              <a:rPr lang="it-IT" sz="1800" spc="-5" dirty="0">
                <a:latin typeface="Cambria Math"/>
                <a:cs typeface="+mn-cs"/>
              </a:rPr>
              <a:t>⊕</a:t>
            </a:r>
            <a:r>
              <a:rPr lang="it-IT" sz="1800" spc="25" dirty="0">
                <a:latin typeface="Cambria Math"/>
                <a:cs typeface="+mn-cs"/>
              </a:rPr>
              <a:t> </a:t>
            </a:r>
            <a:r>
              <a:rPr lang="it-IT" sz="1800" spc="-5" dirty="0">
                <a:cs typeface="+mn-cs"/>
              </a:rPr>
              <a:t>E</a:t>
            </a:r>
            <a:r>
              <a:rPr lang="it-IT" sz="1800" spc="-7" baseline="-21021" dirty="0">
                <a:cs typeface="+mn-cs"/>
              </a:rPr>
              <a:t>k</a:t>
            </a:r>
            <a:r>
              <a:rPr lang="it-IT" sz="1800" spc="-5" dirty="0">
                <a:cs typeface="+mn-cs"/>
              </a:rPr>
              <a:t>[countet</a:t>
            </a:r>
            <a:r>
              <a:rPr lang="it-IT" sz="1800" spc="20" dirty="0">
                <a:cs typeface="+mn-cs"/>
              </a:rPr>
              <a:t> </a:t>
            </a:r>
            <a:r>
              <a:rPr lang="it-IT" sz="1800" spc="-5" dirty="0">
                <a:cs typeface="+mn-cs"/>
              </a:rPr>
              <a:t>+</a:t>
            </a:r>
            <a:r>
              <a:rPr lang="it-IT" sz="1800" dirty="0">
                <a:cs typeface="+mn-cs"/>
              </a:rPr>
              <a:t> </a:t>
            </a:r>
            <a:r>
              <a:rPr lang="it-IT" sz="1800" spc="-10" dirty="0">
                <a:cs typeface="+mn-cs"/>
              </a:rPr>
              <a:t>1]</a:t>
            </a:r>
            <a:endParaRPr lang="ar-SA" sz="1800" dirty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50"/>
          <p:cNvSpPr/>
          <p:nvPr/>
        </p:nvSpPr>
        <p:spPr>
          <a:xfrm rot="1771310">
            <a:off x="211681" y="2573605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3" name="Google Shape;2033;p50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86649" y="165540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50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841524" y="36948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50"/>
          <p:cNvPicPr preferRelativeResize="0"/>
          <p:nvPr/>
        </p:nvPicPr>
        <p:blipFill rotWithShape="1">
          <a:blip r:embed="rId4">
            <a:alphaModFix/>
          </a:blip>
          <a:srcRect l="14610" r="14603" b="7501"/>
          <a:stretch/>
        </p:blipFill>
        <p:spPr>
          <a:xfrm rot="-758557">
            <a:off x="7511370" y="1094648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50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235592" flipH="1">
            <a:off x="704630" y="3059600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50"/>
          <p:cNvGrpSpPr/>
          <p:nvPr/>
        </p:nvGrpSpPr>
        <p:grpSpPr>
          <a:xfrm>
            <a:off x="740311" y="792339"/>
            <a:ext cx="745978" cy="516368"/>
            <a:chOff x="923424" y="1580182"/>
            <a:chExt cx="1171264" cy="810752"/>
          </a:xfrm>
        </p:grpSpPr>
        <p:sp>
          <p:nvSpPr>
            <p:cNvPr id="2038" name="Google Shape;2038;p50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60;p36"/>
          <p:cNvSpPr/>
          <p:nvPr/>
        </p:nvSpPr>
        <p:spPr>
          <a:xfrm>
            <a:off x="2590802" y="319972"/>
            <a:ext cx="566928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ar-SA" sz="2800" dirty="0" smtClean="0">
                <a:solidFill>
                  <a:schemeClr val="bg1"/>
                </a:solidFill>
              </a:rPr>
              <a:t>  </a:t>
            </a:r>
            <a:r>
              <a:rPr lang="en-US" sz="2800" dirty="0" smtClean="0">
                <a:solidFill>
                  <a:schemeClr val="bg1"/>
                </a:solidFill>
              </a:rPr>
              <a:t>DES3</a:t>
            </a:r>
            <a:r>
              <a:rPr lang="ar-SA" sz="2800" dirty="0" smtClean="0">
                <a:solidFill>
                  <a:schemeClr val="bg1"/>
                </a:solidFill>
              </a:rPr>
              <a:t>خطوات التشفير باستخدام خوارزمية  </a:t>
            </a:r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AC3193F-1681-F72E-9306-29243D75E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1"/>
          <a:stretch/>
        </p:blipFill>
        <p:spPr bwMode="auto">
          <a:xfrm>
            <a:off x="1486289" y="1427362"/>
            <a:ext cx="6002966" cy="2982718"/>
          </a:xfrm>
          <a:prstGeom prst="rect">
            <a:avLst/>
          </a:prstGeom>
          <a:ln w="1905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5" name="Google Shape;2075;p52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697349" y="123612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60;p36"/>
          <p:cNvSpPr/>
          <p:nvPr/>
        </p:nvSpPr>
        <p:spPr>
          <a:xfrm>
            <a:off x="2078182" y="319972"/>
            <a:ext cx="61819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ar-SA" sz="2800" dirty="0" smtClean="0">
                <a:solidFill>
                  <a:schemeClr val="bg1"/>
                </a:solidFill>
              </a:rPr>
              <a:t>  </a:t>
            </a:r>
            <a:r>
              <a:rPr lang="en-US" sz="2800" dirty="0" smtClean="0">
                <a:solidFill>
                  <a:schemeClr val="bg1"/>
                </a:solidFill>
              </a:rPr>
              <a:t>DES3</a:t>
            </a:r>
            <a:r>
              <a:rPr lang="ar-SA" sz="2800" dirty="0" smtClean="0">
                <a:solidFill>
                  <a:schemeClr val="bg1"/>
                </a:solidFill>
              </a:rPr>
              <a:t>خطوات فك التشفير باستخدام خوارزمية  </a:t>
            </a:r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129201F-9871-CC42-5A11-6334790F1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4"/>
          <a:stretch/>
        </p:blipFill>
        <p:spPr bwMode="auto">
          <a:xfrm>
            <a:off x="1355147" y="1371263"/>
            <a:ext cx="6110287" cy="3027179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33"/>
          <p:cNvGrpSpPr/>
          <p:nvPr/>
        </p:nvGrpSpPr>
        <p:grpSpPr>
          <a:xfrm>
            <a:off x="237744" y="512064"/>
            <a:ext cx="1280159" cy="502767"/>
            <a:chOff x="175552" y="1101686"/>
            <a:chExt cx="520944" cy="188336"/>
          </a:xfrm>
        </p:grpSpPr>
        <p:sp>
          <p:nvSpPr>
            <p:cNvPr id="1103" name="Google Shape;1103;p33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837944" y="473154"/>
            <a:ext cx="6693408" cy="580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r"/>
            <a:r>
              <a:rPr lang="ar-SA" sz="3200" b="1" dirty="0" smtClean="0">
                <a:solidFill>
                  <a:schemeClr val="tx1"/>
                </a:solidFill>
              </a:rPr>
              <a:t>تعريف الخوارزمية:                            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3113" y="1691194"/>
            <a:ext cx="7704000" cy="11697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endParaRPr lang="ar-SA" dirty="0" smtClean="0">
              <a:solidFill>
                <a:schemeClr val="tx1"/>
              </a:solidFill>
            </a:endParaRPr>
          </a:p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–"/>
            </a:pPr>
            <a:r>
              <a:rPr lang="ar-SA" dirty="0">
                <a:solidFill>
                  <a:schemeClr val="tx1"/>
                </a:solidFill>
              </a:rPr>
              <a:t>تدعى خوارزمية </a:t>
            </a:r>
            <a:r>
              <a:rPr lang="en-US" dirty="0">
                <a:solidFill>
                  <a:schemeClr val="tx1"/>
                </a:solidFill>
              </a:rPr>
              <a:t>DES3</a:t>
            </a:r>
            <a:r>
              <a:rPr lang="ar-SA" dirty="0">
                <a:solidFill>
                  <a:schemeClr val="tx1"/>
                </a:solidFill>
              </a:rPr>
              <a:t> أو </a:t>
            </a:r>
            <a:r>
              <a:rPr lang="en-US" dirty="0">
                <a:solidFill>
                  <a:schemeClr val="tx1"/>
                </a:solidFill>
              </a:rPr>
              <a:t>Triple DES</a:t>
            </a:r>
            <a:r>
              <a:rPr lang="ar-SA" dirty="0">
                <a:solidFill>
                  <a:schemeClr val="tx1"/>
                </a:solidFill>
              </a:rPr>
              <a:t> </a:t>
            </a:r>
            <a:endParaRPr lang="ar-SA" dirty="0" smtClean="0">
              <a:solidFill>
                <a:schemeClr val="tx1"/>
              </a:solidFill>
            </a:endParaRPr>
          </a:p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–"/>
            </a:pPr>
            <a:r>
              <a:rPr lang="ar-SA" dirty="0" smtClean="0">
                <a:solidFill>
                  <a:schemeClr val="tx1"/>
                </a:solidFill>
              </a:rPr>
              <a:t>هي </a:t>
            </a:r>
            <a:r>
              <a:rPr lang="ar-SA" dirty="0">
                <a:solidFill>
                  <a:schemeClr val="tx1"/>
                </a:solidFill>
              </a:rPr>
              <a:t>خوارزمية مطورة عن خوارزمية </a:t>
            </a:r>
            <a:r>
              <a:rPr lang="en-US" dirty="0">
                <a:solidFill>
                  <a:schemeClr val="tx1"/>
                </a:solidFill>
              </a:rPr>
              <a:t>DES</a:t>
            </a:r>
            <a:r>
              <a:rPr lang="ar-SA" dirty="0">
                <a:solidFill>
                  <a:schemeClr val="tx1"/>
                </a:solidFill>
              </a:rPr>
              <a:t> التي هي من أقدم وأقوى الطرق المستخدمة في التشفير وفك </a:t>
            </a:r>
            <a:r>
              <a:rPr lang="ar-SA" dirty="0" smtClean="0">
                <a:solidFill>
                  <a:schemeClr val="tx1"/>
                </a:solidFill>
              </a:rPr>
              <a:t>التشفير</a:t>
            </a:r>
          </a:p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–"/>
            </a:pPr>
            <a:r>
              <a:rPr lang="ar-SA" dirty="0" smtClean="0">
                <a:solidFill>
                  <a:schemeClr val="tx1"/>
                </a:solidFill>
              </a:rPr>
              <a:t>تقوم هذه الخوارزمية بتشفير </a:t>
            </a:r>
            <a:r>
              <a:rPr lang="en-US" dirty="0" smtClean="0">
                <a:solidFill>
                  <a:schemeClr val="tx1"/>
                </a:solidFill>
              </a:rPr>
              <a:t>blocks</a:t>
            </a:r>
            <a:r>
              <a:rPr lang="ar-SA" dirty="0" smtClean="0">
                <a:solidFill>
                  <a:schemeClr val="tx1"/>
                </a:solidFill>
              </a:rPr>
              <a:t> بطول  </a:t>
            </a:r>
            <a:r>
              <a:rPr lang="en-US" dirty="0" smtClean="0">
                <a:solidFill>
                  <a:schemeClr val="tx1"/>
                </a:solidFill>
              </a:rPr>
              <a:t>  64 Bit</a:t>
            </a:r>
            <a:r>
              <a:rPr lang="ar-SA" dirty="0" smtClean="0">
                <a:solidFill>
                  <a:schemeClr val="tx1"/>
                </a:solidFill>
              </a:rPr>
              <a:t>فمفتاح التشفير لهذه الخوارزمية بطول </a:t>
            </a:r>
            <a:r>
              <a:rPr lang="en-US" dirty="0" smtClean="0">
                <a:solidFill>
                  <a:schemeClr val="tx1"/>
                </a:solidFill>
              </a:rPr>
              <a:t>64 Bit</a:t>
            </a:r>
            <a:r>
              <a:rPr lang="ar-SA" dirty="0" smtClean="0">
                <a:solidFill>
                  <a:schemeClr val="tx1"/>
                </a:solidFill>
              </a:rPr>
              <a:t> يتم استخدام </a:t>
            </a:r>
            <a:r>
              <a:rPr lang="en-US" dirty="0" smtClean="0">
                <a:solidFill>
                  <a:schemeClr val="tx1"/>
                </a:solidFill>
              </a:rPr>
              <a:t>56 Bit</a:t>
            </a:r>
            <a:r>
              <a:rPr lang="ar-SA" dirty="0" smtClean="0">
                <a:solidFill>
                  <a:schemeClr val="tx1"/>
                </a:solidFill>
              </a:rPr>
              <a:t> وأما البتات الباقية يتم استخدامها من أجل التحقق من صحة المعلومات المشفرة بين المرسل والمستقبل</a:t>
            </a:r>
          </a:p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–"/>
            </a:pPr>
            <a:r>
              <a:rPr lang="ar-SA" dirty="0" smtClean="0">
                <a:solidFill>
                  <a:schemeClr val="tx1"/>
                </a:solidFill>
              </a:rPr>
              <a:t>هي </a:t>
            </a:r>
            <a:r>
              <a:rPr lang="ar-SA" dirty="0">
                <a:solidFill>
                  <a:schemeClr val="tx1"/>
                </a:solidFill>
              </a:rPr>
              <a:t>خوارزمية متناظرة مفاتيح التشفير هو نفسها مفاتيح فك التشفير</a:t>
            </a:r>
          </a:p>
          <a:p>
            <a:pPr algn="r" rtl="1">
              <a:lnSpc>
                <a:spcPct val="150000"/>
              </a:lnSpc>
            </a:pPr>
            <a:endParaRPr lang="ar-SA" dirty="0">
              <a:solidFill>
                <a:schemeClr val="tx1"/>
              </a:solidFill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–"/>
            </a:pPr>
            <a:endParaRPr lang="ar-SA" dirty="0" smtClean="0">
              <a:solidFill>
                <a:schemeClr val="tx1"/>
              </a:solidFill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–"/>
            </a:pP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1745673" y="3576335"/>
            <a:ext cx="1087581" cy="566181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1055"/>
              </a:spcBef>
            </a:pPr>
            <a:r>
              <a:rPr sz="2800" spc="-5" dirty="0">
                <a:latin typeface="Secular One" panose="00000500000000000000" charset="-79"/>
                <a:cs typeface="Secular One" panose="00000500000000000000" charset="-79"/>
              </a:rPr>
              <a:t>DES</a:t>
            </a:r>
            <a:endParaRPr sz="2800" dirty="0">
              <a:latin typeface="Secular One" panose="00000500000000000000" charset="-79"/>
              <a:cs typeface="Secular One" panose="00000500000000000000" charset="-79"/>
            </a:endParaRPr>
          </a:p>
        </p:txBody>
      </p:sp>
      <p:sp>
        <p:nvSpPr>
          <p:cNvPr id="34" name="object 8"/>
          <p:cNvSpPr/>
          <p:nvPr/>
        </p:nvSpPr>
        <p:spPr>
          <a:xfrm flipV="1">
            <a:off x="3052455" y="3827586"/>
            <a:ext cx="2240785" cy="168694"/>
          </a:xfrm>
          <a:custGeom>
            <a:avLst/>
            <a:gdLst/>
            <a:ahLst/>
            <a:cxnLst/>
            <a:rect l="l" t="t" r="r" b="b"/>
            <a:pathLst>
              <a:path w="5501640" h="132714">
                <a:moveTo>
                  <a:pt x="1539240" y="67056"/>
                </a:moveTo>
                <a:lnTo>
                  <a:pt x="1431036" y="4572"/>
                </a:lnTo>
                <a:lnTo>
                  <a:pt x="1424940" y="0"/>
                </a:lnTo>
                <a:lnTo>
                  <a:pt x="1415796" y="3048"/>
                </a:lnTo>
                <a:lnTo>
                  <a:pt x="1412748" y="9144"/>
                </a:lnTo>
                <a:lnTo>
                  <a:pt x="1408176" y="16764"/>
                </a:lnTo>
                <a:lnTo>
                  <a:pt x="1409700" y="25908"/>
                </a:lnTo>
                <a:lnTo>
                  <a:pt x="1417320" y="28956"/>
                </a:lnTo>
                <a:lnTo>
                  <a:pt x="1458696" y="53340"/>
                </a:lnTo>
                <a:lnTo>
                  <a:pt x="0" y="53340"/>
                </a:lnTo>
                <a:lnTo>
                  <a:pt x="0" y="80772"/>
                </a:lnTo>
                <a:lnTo>
                  <a:pt x="1458696" y="80772"/>
                </a:lnTo>
                <a:lnTo>
                  <a:pt x="1417320" y="105156"/>
                </a:lnTo>
                <a:lnTo>
                  <a:pt x="1409700" y="108204"/>
                </a:lnTo>
                <a:lnTo>
                  <a:pt x="1408176" y="117348"/>
                </a:lnTo>
                <a:lnTo>
                  <a:pt x="1412748" y="123444"/>
                </a:lnTo>
                <a:lnTo>
                  <a:pt x="1415796" y="131064"/>
                </a:lnTo>
                <a:lnTo>
                  <a:pt x="1424940" y="132588"/>
                </a:lnTo>
                <a:lnTo>
                  <a:pt x="1431036" y="129540"/>
                </a:lnTo>
                <a:lnTo>
                  <a:pt x="1510284" y="83769"/>
                </a:lnTo>
                <a:lnTo>
                  <a:pt x="1539240" y="67056"/>
                </a:lnTo>
                <a:close/>
              </a:path>
              <a:path w="5501640" h="132714">
                <a:moveTo>
                  <a:pt x="5501640" y="67056"/>
                </a:moveTo>
                <a:lnTo>
                  <a:pt x="5393436" y="4572"/>
                </a:lnTo>
                <a:lnTo>
                  <a:pt x="5387340" y="0"/>
                </a:lnTo>
                <a:lnTo>
                  <a:pt x="5378196" y="3048"/>
                </a:lnTo>
                <a:lnTo>
                  <a:pt x="5375148" y="9144"/>
                </a:lnTo>
                <a:lnTo>
                  <a:pt x="5370576" y="16764"/>
                </a:lnTo>
                <a:lnTo>
                  <a:pt x="5372100" y="25908"/>
                </a:lnTo>
                <a:lnTo>
                  <a:pt x="5379720" y="28956"/>
                </a:lnTo>
                <a:lnTo>
                  <a:pt x="5421096" y="53340"/>
                </a:lnTo>
                <a:lnTo>
                  <a:pt x="3962400" y="53340"/>
                </a:lnTo>
                <a:lnTo>
                  <a:pt x="3962400" y="80772"/>
                </a:lnTo>
                <a:lnTo>
                  <a:pt x="5421096" y="80772"/>
                </a:lnTo>
                <a:lnTo>
                  <a:pt x="5379720" y="105156"/>
                </a:lnTo>
                <a:lnTo>
                  <a:pt x="5372100" y="108204"/>
                </a:lnTo>
                <a:lnTo>
                  <a:pt x="5370576" y="117348"/>
                </a:lnTo>
                <a:lnTo>
                  <a:pt x="5375148" y="123444"/>
                </a:lnTo>
                <a:lnTo>
                  <a:pt x="5378196" y="131064"/>
                </a:lnTo>
                <a:lnTo>
                  <a:pt x="5387340" y="132588"/>
                </a:lnTo>
                <a:lnTo>
                  <a:pt x="5393436" y="129540"/>
                </a:lnTo>
                <a:lnTo>
                  <a:pt x="5472684" y="83769"/>
                </a:lnTo>
                <a:lnTo>
                  <a:pt x="5501640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4"/>
          <p:cNvSpPr txBox="1"/>
          <p:nvPr/>
        </p:nvSpPr>
        <p:spPr>
          <a:xfrm>
            <a:off x="5137048" y="2908747"/>
            <a:ext cx="193388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ar-SA" sz="1600" spc="-5" dirty="0" smtClean="0">
                <a:latin typeface="Secular One" panose="00000500000000000000" charset="-79"/>
                <a:cs typeface="Secular One" panose="00000500000000000000" charset="-79"/>
              </a:rPr>
              <a:t>  </a:t>
            </a:r>
            <a:r>
              <a:rPr lang="en-US" sz="1600" spc="-5" dirty="0">
                <a:latin typeface="Secular One" panose="00000500000000000000" charset="-79"/>
                <a:cs typeface="Secular One" panose="00000500000000000000" charset="-79"/>
              </a:rPr>
              <a:t>64</a:t>
            </a:r>
            <a:r>
              <a:rPr lang="en-US" sz="1600" spc="-30" dirty="0">
                <a:latin typeface="Secular One" panose="00000500000000000000" charset="-79"/>
                <a:cs typeface="Secular One" panose="00000500000000000000" charset="-79"/>
              </a:rPr>
              <a:t> </a:t>
            </a:r>
            <a:r>
              <a:rPr lang="en-US" sz="1600" spc="-5" dirty="0" smtClean="0">
                <a:latin typeface="Secular One" panose="00000500000000000000" charset="-79"/>
                <a:cs typeface="Secular One" panose="00000500000000000000" charset="-79"/>
              </a:rPr>
              <a:t>bit-Plaintext</a:t>
            </a:r>
            <a:endParaRPr sz="1600" dirty="0">
              <a:latin typeface="Secular One" panose="00000500000000000000" charset="-79"/>
              <a:cs typeface="Secular One" panose="00000500000000000000" charset="-79"/>
            </a:endParaRPr>
          </a:p>
        </p:txBody>
      </p:sp>
      <p:sp>
        <p:nvSpPr>
          <p:cNvPr id="53" name="object 10"/>
          <p:cNvSpPr txBox="1"/>
          <p:nvPr/>
        </p:nvSpPr>
        <p:spPr>
          <a:xfrm>
            <a:off x="5211255" y="4653279"/>
            <a:ext cx="189739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600" spc="-5" dirty="0">
                <a:latin typeface="Secular One" panose="00000500000000000000" charset="-79"/>
                <a:cs typeface="Secular One" panose="00000500000000000000" charset="-79"/>
              </a:rPr>
              <a:t>64</a:t>
            </a:r>
            <a:r>
              <a:rPr lang="en-US" sz="1600" spc="-60" dirty="0">
                <a:latin typeface="Secular One" panose="00000500000000000000" charset="-79"/>
                <a:cs typeface="Secular One" panose="00000500000000000000" charset="-79"/>
              </a:rPr>
              <a:t> </a:t>
            </a:r>
            <a:r>
              <a:rPr lang="en-US" sz="1600" spc="-5" dirty="0" smtClean="0">
                <a:latin typeface="Secular One" panose="00000500000000000000" charset="-79"/>
                <a:cs typeface="Secular One" panose="00000500000000000000" charset="-79"/>
              </a:rPr>
              <a:t>bit</a:t>
            </a:r>
            <a:r>
              <a:rPr lang="ar-SA" sz="1600" dirty="0" smtClean="0">
                <a:latin typeface="Secular One" panose="00000500000000000000" charset="-79"/>
                <a:cs typeface="Calibri"/>
              </a:rPr>
              <a:t>-</a:t>
            </a:r>
            <a:r>
              <a:rPr sz="1600" spc="-5" dirty="0" err="1" smtClean="0">
                <a:latin typeface="Secular One" panose="00000500000000000000" charset="-79"/>
                <a:cs typeface="Secular One" panose="00000500000000000000" charset="-79"/>
              </a:rPr>
              <a:t>Ciphertext</a:t>
            </a:r>
            <a:endParaRPr sz="1600" dirty="0">
              <a:latin typeface="Secular One" panose="00000500000000000000" charset="-79"/>
              <a:cs typeface="Secular One" panose="00000500000000000000" charset="-79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726764" y="3779762"/>
            <a:ext cx="962214" cy="264341"/>
            <a:chOff x="3764816" y="3507176"/>
            <a:chExt cx="962214" cy="264341"/>
          </a:xfrm>
        </p:grpSpPr>
        <p:sp>
          <p:nvSpPr>
            <p:cNvPr id="55" name="object 11"/>
            <p:cNvSpPr txBox="1"/>
            <p:nvPr/>
          </p:nvSpPr>
          <p:spPr>
            <a:xfrm>
              <a:off x="4285045" y="3543249"/>
              <a:ext cx="44198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latin typeface="Secular One" panose="00000500000000000000" charset="-79"/>
                  <a:cs typeface="Secular One" panose="00000500000000000000" charset="-79"/>
                </a:rPr>
                <a:t>K</a:t>
              </a:r>
              <a:r>
                <a:rPr dirty="0">
                  <a:latin typeface="Secular One" panose="00000500000000000000" charset="-79"/>
                  <a:cs typeface="Secular One" panose="00000500000000000000" charset="-79"/>
                </a:rPr>
                <a:t>ey</a:t>
              </a:r>
            </a:p>
          </p:txBody>
        </p:sp>
        <p:sp>
          <p:nvSpPr>
            <p:cNvPr id="56" name="object 15"/>
            <p:cNvSpPr txBox="1"/>
            <p:nvPr/>
          </p:nvSpPr>
          <p:spPr>
            <a:xfrm>
              <a:off x="3764816" y="3507176"/>
              <a:ext cx="50736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b="1" spc="-5" dirty="0">
                  <a:latin typeface="Calibri"/>
                  <a:cs typeface="Calibri"/>
                </a:rPr>
                <a:t>56</a:t>
              </a:r>
              <a:r>
                <a:rPr sz="1600" b="1" spc="-60" dirty="0">
                  <a:latin typeface="Calibri"/>
                  <a:cs typeface="Calibri"/>
                </a:rPr>
                <a:t> </a:t>
              </a:r>
              <a:r>
                <a:rPr sz="1600" b="1" spc="-5" dirty="0">
                  <a:latin typeface="Calibri"/>
                  <a:cs typeface="Calibri"/>
                </a:rPr>
                <a:t>bit</a:t>
              </a:r>
              <a:endParaRPr sz="1600" dirty="0">
                <a:latin typeface="Calibri"/>
                <a:cs typeface="Calibri"/>
              </a:endParaRPr>
            </a:p>
          </p:txBody>
        </p:sp>
      </p:grpSp>
      <p:sp>
        <p:nvSpPr>
          <p:cNvPr id="57" name="object 7"/>
          <p:cNvSpPr txBox="1"/>
          <p:nvPr/>
        </p:nvSpPr>
        <p:spPr>
          <a:xfrm>
            <a:off x="5425510" y="3625873"/>
            <a:ext cx="1094509" cy="566181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1055"/>
              </a:spcBef>
            </a:pPr>
            <a:r>
              <a:rPr sz="2800" spc="-5" dirty="0">
                <a:latin typeface="Secular One" panose="00000500000000000000" charset="-79"/>
                <a:cs typeface="Secular One" panose="00000500000000000000" charset="-79"/>
              </a:rPr>
              <a:t>DES</a:t>
            </a:r>
            <a:endParaRPr sz="2800" dirty="0">
              <a:latin typeface="Secular One" panose="00000500000000000000" charset="-79"/>
              <a:cs typeface="Secular One" panose="00000500000000000000" charset="-79"/>
            </a:endParaRPr>
          </a:p>
        </p:txBody>
      </p:sp>
      <p:sp>
        <p:nvSpPr>
          <p:cNvPr id="59" name="object 8"/>
          <p:cNvSpPr/>
          <p:nvPr/>
        </p:nvSpPr>
        <p:spPr>
          <a:xfrm rot="16200000">
            <a:off x="5470733" y="3906923"/>
            <a:ext cx="1263969" cy="111924"/>
          </a:xfrm>
          <a:custGeom>
            <a:avLst/>
            <a:gdLst/>
            <a:ahLst/>
            <a:cxnLst/>
            <a:rect l="l" t="t" r="r" b="b"/>
            <a:pathLst>
              <a:path w="5501640" h="132714">
                <a:moveTo>
                  <a:pt x="1539240" y="67056"/>
                </a:moveTo>
                <a:lnTo>
                  <a:pt x="1431036" y="4572"/>
                </a:lnTo>
                <a:lnTo>
                  <a:pt x="1424940" y="0"/>
                </a:lnTo>
                <a:lnTo>
                  <a:pt x="1415796" y="3048"/>
                </a:lnTo>
                <a:lnTo>
                  <a:pt x="1412748" y="9144"/>
                </a:lnTo>
                <a:lnTo>
                  <a:pt x="1408176" y="16764"/>
                </a:lnTo>
                <a:lnTo>
                  <a:pt x="1409700" y="25908"/>
                </a:lnTo>
                <a:lnTo>
                  <a:pt x="1417320" y="28956"/>
                </a:lnTo>
                <a:lnTo>
                  <a:pt x="1458696" y="53340"/>
                </a:lnTo>
                <a:lnTo>
                  <a:pt x="0" y="53340"/>
                </a:lnTo>
                <a:lnTo>
                  <a:pt x="0" y="80772"/>
                </a:lnTo>
                <a:lnTo>
                  <a:pt x="1458696" y="80772"/>
                </a:lnTo>
                <a:lnTo>
                  <a:pt x="1417320" y="105156"/>
                </a:lnTo>
                <a:lnTo>
                  <a:pt x="1409700" y="108204"/>
                </a:lnTo>
                <a:lnTo>
                  <a:pt x="1408176" y="117348"/>
                </a:lnTo>
                <a:lnTo>
                  <a:pt x="1412748" y="123444"/>
                </a:lnTo>
                <a:lnTo>
                  <a:pt x="1415796" y="131064"/>
                </a:lnTo>
                <a:lnTo>
                  <a:pt x="1424940" y="132588"/>
                </a:lnTo>
                <a:lnTo>
                  <a:pt x="1431036" y="129540"/>
                </a:lnTo>
                <a:lnTo>
                  <a:pt x="1510284" y="83769"/>
                </a:lnTo>
                <a:lnTo>
                  <a:pt x="1539240" y="67056"/>
                </a:lnTo>
                <a:close/>
              </a:path>
              <a:path w="5501640" h="132714">
                <a:moveTo>
                  <a:pt x="5501640" y="67056"/>
                </a:moveTo>
                <a:lnTo>
                  <a:pt x="5393436" y="4572"/>
                </a:lnTo>
                <a:lnTo>
                  <a:pt x="5387340" y="0"/>
                </a:lnTo>
                <a:lnTo>
                  <a:pt x="5378196" y="3048"/>
                </a:lnTo>
                <a:lnTo>
                  <a:pt x="5375148" y="9144"/>
                </a:lnTo>
                <a:lnTo>
                  <a:pt x="5370576" y="16764"/>
                </a:lnTo>
                <a:lnTo>
                  <a:pt x="5372100" y="25908"/>
                </a:lnTo>
                <a:lnTo>
                  <a:pt x="5379720" y="28956"/>
                </a:lnTo>
                <a:lnTo>
                  <a:pt x="5421096" y="53340"/>
                </a:lnTo>
                <a:lnTo>
                  <a:pt x="3962400" y="53340"/>
                </a:lnTo>
                <a:lnTo>
                  <a:pt x="3962400" y="80772"/>
                </a:lnTo>
                <a:lnTo>
                  <a:pt x="5421096" y="80772"/>
                </a:lnTo>
                <a:lnTo>
                  <a:pt x="5379720" y="105156"/>
                </a:lnTo>
                <a:lnTo>
                  <a:pt x="5372100" y="108204"/>
                </a:lnTo>
                <a:lnTo>
                  <a:pt x="5370576" y="117348"/>
                </a:lnTo>
                <a:lnTo>
                  <a:pt x="5375148" y="123444"/>
                </a:lnTo>
                <a:lnTo>
                  <a:pt x="5378196" y="131064"/>
                </a:lnTo>
                <a:lnTo>
                  <a:pt x="5387340" y="132588"/>
                </a:lnTo>
                <a:lnTo>
                  <a:pt x="5393436" y="129540"/>
                </a:lnTo>
                <a:lnTo>
                  <a:pt x="5472684" y="83769"/>
                </a:lnTo>
                <a:lnTo>
                  <a:pt x="5501640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8"/>
          <p:cNvSpPr/>
          <p:nvPr/>
        </p:nvSpPr>
        <p:spPr>
          <a:xfrm rot="16200000" flipH="1">
            <a:off x="1824783" y="3845918"/>
            <a:ext cx="1263969" cy="111924"/>
          </a:xfrm>
          <a:custGeom>
            <a:avLst/>
            <a:gdLst/>
            <a:ahLst/>
            <a:cxnLst/>
            <a:rect l="l" t="t" r="r" b="b"/>
            <a:pathLst>
              <a:path w="5501640" h="132714">
                <a:moveTo>
                  <a:pt x="1539240" y="67056"/>
                </a:moveTo>
                <a:lnTo>
                  <a:pt x="1431036" y="4572"/>
                </a:lnTo>
                <a:lnTo>
                  <a:pt x="1424940" y="0"/>
                </a:lnTo>
                <a:lnTo>
                  <a:pt x="1415796" y="3048"/>
                </a:lnTo>
                <a:lnTo>
                  <a:pt x="1412748" y="9144"/>
                </a:lnTo>
                <a:lnTo>
                  <a:pt x="1408176" y="16764"/>
                </a:lnTo>
                <a:lnTo>
                  <a:pt x="1409700" y="25908"/>
                </a:lnTo>
                <a:lnTo>
                  <a:pt x="1417320" y="28956"/>
                </a:lnTo>
                <a:lnTo>
                  <a:pt x="1458696" y="53340"/>
                </a:lnTo>
                <a:lnTo>
                  <a:pt x="0" y="53340"/>
                </a:lnTo>
                <a:lnTo>
                  <a:pt x="0" y="80772"/>
                </a:lnTo>
                <a:lnTo>
                  <a:pt x="1458696" y="80772"/>
                </a:lnTo>
                <a:lnTo>
                  <a:pt x="1417320" y="105156"/>
                </a:lnTo>
                <a:lnTo>
                  <a:pt x="1409700" y="108204"/>
                </a:lnTo>
                <a:lnTo>
                  <a:pt x="1408176" y="117348"/>
                </a:lnTo>
                <a:lnTo>
                  <a:pt x="1412748" y="123444"/>
                </a:lnTo>
                <a:lnTo>
                  <a:pt x="1415796" y="131064"/>
                </a:lnTo>
                <a:lnTo>
                  <a:pt x="1424940" y="132588"/>
                </a:lnTo>
                <a:lnTo>
                  <a:pt x="1431036" y="129540"/>
                </a:lnTo>
                <a:lnTo>
                  <a:pt x="1510284" y="83769"/>
                </a:lnTo>
                <a:lnTo>
                  <a:pt x="1539240" y="67056"/>
                </a:lnTo>
                <a:close/>
              </a:path>
              <a:path w="5501640" h="132714">
                <a:moveTo>
                  <a:pt x="5501640" y="67056"/>
                </a:moveTo>
                <a:lnTo>
                  <a:pt x="5393436" y="4572"/>
                </a:lnTo>
                <a:lnTo>
                  <a:pt x="5387340" y="0"/>
                </a:lnTo>
                <a:lnTo>
                  <a:pt x="5378196" y="3048"/>
                </a:lnTo>
                <a:lnTo>
                  <a:pt x="5375148" y="9144"/>
                </a:lnTo>
                <a:lnTo>
                  <a:pt x="5370576" y="16764"/>
                </a:lnTo>
                <a:lnTo>
                  <a:pt x="5372100" y="25908"/>
                </a:lnTo>
                <a:lnTo>
                  <a:pt x="5379720" y="28956"/>
                </a:lnTo>
                <a:lnTo>
                  <a:pt x="5421096" y="53340"/>
                </a:lnTo>
                <a:lnTo>
                  <a:pt x="3962400" y="53340"/>
                </a:lnTo>
                <a:lnTo>
                  <a:pt x="3962400" y="80772"/>
                </a:lnTo>
                <a:lnTo>
                  <a:pt x="5421096" y="80772"/>
                </a:lnTo>
                <a:lnTo>
                  <a:pt x="5379720" y="105156"/>
                </a:lnTo>
                <a:lnTo>
                  <a:pt x="5372100" y="108204"/>
                </a:lnTo>
                <a:lnTo>
                  <a:pt x="5370576" y="117348"/>
                </a:lnTo>
                <a:lnTo>
                  <a:pt x="5375148" y="123444"/>
                </a:lnTo>
                <a:lnTo>
                  <a:pt x="5378196" y="131064"/>
                </a:lnTo>
                <a:lnTo>
                  <a:pt x="5387340" y="132588"/>
                </a:lnTo>
                <a:lnTo>
                  <a:pt x="5393436" y="129540"/>
                </a:lnTo>
                <a:lnTo>
                  <a:pt x="5472684" y="83769"/>
                </a:lnTo>
                <a:lnTo>
                  <a:pt x="5501640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4"/>
          <p:cNvSpPr txBox="1"/>
          <p:nvPr/>
        </p:nvSpPr>
        <p:spPr>
          <a:xfrm>
            <a:off x="1567958" y="2915610"/>
            <a:ext cx="193388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ar-SA" sz="1600" spc="-5" dirty="0" smtClean="0">
                <a:latin typeface="Secular One" panose="00000500000000000000" charset="-79"/>
                <a:cs typeface="Secular One" panose="00000500000000000000" charset="-79"/>
              </a:rPr>
              <a:t>  </a:t>
            </a:r>
            <a:r>
              <a:rPr lang="en-US" sz="1600" spc="-5" dirty="0">
                <a:latin typeface="Secular One" panose="00000500000000000000" charset="-79"/>
                <a:cs typeface="Secular One" panose="00000500000000000000" charset="-79"/>
              </a:rPr>
              <a:t>64</a:t>
            </a:r>
            <a:r>
              <a:rPr lang="en-US" sz="1600" spc="-30" dirty="0">
                <a:latin typeface="Secular One" panose="00000500000000000000" charset="-79"/>
                <a:cs typeface="Secular One" panose="00000500000000000000" charset="-79"/>
              </a:rPr>
              <a:t> </a:t>
            </a:r>
            <a:r>
              <a:rPr lang="en-US" sz="1600" spc="-5" dirty="0" smtClean="0">
                <a:latin typeface="Secular One" panose="00000500000000000000" charset="-79"/>
                <a:cs typeface="Secular One" panose="00000500000000000000" charset="-79"/>
              </a:rPr>
              <a:t>bit-Plaintext</a:t>
            </a:r>
            <a:endParaRPr sz="1600" dirty="0">
              <a:latin typeface="Secular One" panose="00000500000000000000" charset="-79"/>
              <a:cs typeface="Secular One" panose="00000500000000000000" charset="-79"/>
            </a:endParaRPr>
          </a:p>
        </p:txBody>
      </p:sp>
      <p:sp>
        <p:nvSpPr>
          <p:cNvPr id="63" name="object 10"/>
          <p:cNvSpPr txBox="1"/>
          <p:nvPr/>
        </p:nvSpPr>
        <p:spPr>
          <a:xfrm>
            <a:off x="1569810" y="4642956"/>
            <a:ext cx="189739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600" spc="-5" dirty="0">
                <a:latin typeface="Secular One" panose="00000500000000000000" charset="-79"/>
                <a:cs typeface="Secular One" panose="00000500000000000000" charset="-79"/>
              </a:rPr>
              <a:t>64</a:t>
            </a:r>
            <a:r>
              <a:rPr lang="en-US" sz="1600" spc="-60" dirty="0">
                <a:latin typeface="Secular One" panose="00000500000000000000" charset="-79"/>
                <a:cs typeface="Secular One" panose="00000500000000000000" charset="-79"/>
              </a:rPr>
              <a:t> </a:t>
            </a:r>
            <a:r>
              <a:rPr lang="en-US" sz="1600" spc="-5" dirty="0" smtClean="0">
                <a:latin typeface="Secular One" panose="00000500000000000000" charset="-79"/>
                <a:cs typeface="Secular One" panose="00000500000000000000" charset="-79"/>
              </a:rPr>
              <a:t>bit</a:t>
            </a:r>
            <a:r>
              <a:rPr lang="ar-SA" sz="1600" dirty="0" smtClean="0">
                <a:latin typeface="Secular One" panose="00000500000000000000" charset="-79"/>
                <a:cs typeface="Calibri"/>
              </a:rPr>
              <a:t>-</a:t>
            </a:r>
            <a:r>
              <a:rPr sz="1600" spc="-5" dirty="0" err="1" smtClean="0">
                <a:latin typeface="Secular One" panose="00000500000000000000" charset="-79"/>
                <a:cs typeface="Secular One" panose="00000500000000000000" charset="-79"/>
              </a:rPr>
              <a:t>Ciphertext</a:t>
            </a:r>
            <a:endParaRPr sz="1600" dirty="0">
              <a:latin typeface="Secular One" panose="00000500000000000000" charset="-79"/>
              <a:cs typeface="Secular One" panose="00000500000000000000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53"/>
          <p:cNvSpPr/>
          <p:nvPr/>
        </p:nvSpPr>
        <p:spPr>
          <a:xfrm rot="1771310">
            <a:off x="8255800" y="19635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صورة 5">
            <a:extLst>
              <a:ext uri="{FF2B5EF4-FFF2-40B4-BE49-F238E27FC236}">
                <a16:creationId xmlns:a16="http://schemas.microsoft.com/office/drawing/2014/main" id="{AD85C31D-07B5-6C86-220C-5E050CD16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582"/>
            <a:ext cx="9144000" cy="4055918"/>
          </a:xfrm>
          <a:prstGeom prst="rect">
            <a:avLst/>
          </a:prstGeom>
        </p:spPr>
      </p:pic>
      <p:sp>
        <p:nvSpPr>
          <p:cNvPr id="38" name="Google Shape;1260;p36"/>
          <p:cNvSpPr/>
          <p:nvPr/>
        </p:nvSpPr>
        <p:spPr>
          <a:xfrm>
            <a:off x="1669473" y="319972"/>
            <a:ext cx="6590609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ar-SA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Python </a:t>
            </a:r>
            <a:r>
              <a:rPr lang="ar-SA" sz="2800" dirty="0" smtClean="0">
                <a:solidFill>
                  <a:schemeClr val="bg1"/>
                </a:solidFill>
              </a:rPr>
              <a:t> بلغة </a:t>
            </a:r>
            <a:r>
              <a:rPr lang="en-US" sz="2800" dirty="0" smtClean="0">
                <a:solidFill>
                  <a:schemeClr val="bg1"/>
                </a:solidFill>
              </a:rPr>
              <a:t>DES3</a:t>
            </a:r>
            <a:r>
              <a:rPr lang="ar-SA" sz="2800" dirty="0" smtClean="0">
                <a:solidFill>
                  <a:schemeClr val="bg1"/>
                </a:solidFill>
              </a:rPr>
              <a:t>  الكود البرمجي لخوارزمية  </a:t>
            </a:r>
            <a:endParaRPr lang="ar-SA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260;p36"/>
          <p:cNvSpPr/>
          <p:nvPr/>
        </p:nvSpPr>
        <p:spPr>
          <a:xfrm>
            <a:off x="1669473" y="319972"/>
            <a:ext cx="6590609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ar-SA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Python </a:t>
            </a:r>
            <a:r>
              <a:rPr lang="ar-SA" sz="2800" dirty="0" smtClean="0">
                <a:solidFill>
                  <a:schemeClr val="bg1"/>
                </a:solidFill>
              </a:rPr>
              <a:t> بلغة </a:t>
            </a:r>
            <a:r>
              <a:rPr lang="en-US" sz="2800" dirty="0" smtClean="0">
                <a:solidFill>
                  <a:schemeClr val="bg1"/>
                </a:solidFill>
              </a:rPr>
              <a:t>DES3</a:t>
            </a:r>
            <a:r>
              <a:rPr lang="ar-SA" sz="2800" dirty="0" smtClean="0">
                <a:solidFill>
                  <a:schemeClr val="bg1"/>
                </a:solidFill>
              </a:rPr>
              <a:t>  الكود البرمجي لخوارزمية  </a:t>
            </a:r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22" name="عنصر نائب للمحتوى 9">
            <a:extLst>
              <a:ext uri="{FF2B5EF4-FFF2-40B4-BE49-F238E27FC236}">
                <a16:creationId xmlns:a16="http://schemas.microsoft.com/office/drawing/2014/main" id="{74EEA48D-F4B1-5BE7-9AAE-E6E0E02C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3673"/>
            <a:ext cx="9144000" cy="415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5"/>
          <p:cNvSpPr/>
          <p:nvPr/>
        </p:nvSpPr>
        <p:spPr>
          <a:xfrm>
            <a:off x="4160585" y="325582"/>
            <a:ext cx="4398264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ar-SA" sz="2800" dirty="0" smtClean="0"/>
              <a:t> </a:t>
            </a:r>
            <a:r>
              <a:rPr lang="en-US" sz="2800" dirty="0" smtClean="0"/>
              <a:t>  </a:t>
            </a:r>
            <a:r>
              <a:rPr lang="ar-SA" sz="2800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DES </a:t>
            </a:r>
            <a:r>
              <a:rPr lang="ar-SA" sz="2800" dirty="0" smtClean="0">
                <a:solidFill>
                  <a:schemeClr val="bg1"/>
                </a:solidFill>
              </a:rPr>
              <a:t>خطوات حل الخوارزمية </a:t>
            </a:r>
            <a:endParaRPr sz="2800" dirty="0">
              <a:solidFill>
                <a:schemeClr val="bg1"/>
              </a:solidFill>
            </a:endParaRPr>
          </a:p>
        </p:txBody>
      </p:sp>
      <p:grpSp>
        <p:nvGrpSpPr>
          <p:cNvPr id="1219" name="Google Shape;1219;p35"/>
          <p:cNvGrpSpPr/>
          <p:nvPr/>
        </p:nvGrpSpPr>
        <p:grpSpPr>
          <a:xfrm>
            <a:off x="496057" y="278959"/>
            <a:ext cx="1211612" cy="438051"/>
            <a:chOff x="175552" y="1101686"/>
            <a:chExt cx="520944" cy="188336"/>
          </a:xfrm>
        </p:grpSpPr>
        <p:sp>
          <p:nvSpPr>
            <p:cNvPr id="1220" name="Google Shape;1220;p3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7197680" y="997080"/>
            <a:ext cx="745978" cy="516368"/>
            <a:chOff x="923424" y="1580182"/>
            <a:chExt cx="1171264" cy="810752"/>
          </a:xfrm>
        </p:grpSpPr>
        <p:sp>
          <p:nvSpPr>
            <p:cNvPr id="1248" name="Google Shape;1248;p3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6" name="Google Shape;1246;p35"/>
          <p:cNvPicPr preferRelativeResize="0"/>
          <p:nvPr/>
        </p:nvPicPr>
        <p:blipFill rotWithShape="1">
          <a:blip r:embed="rId3">
            <a:alphaModFix/>
          </a:blip>
          <a:srcRect l="14610" r="14603"/>
          <a:stretch/>
        </p:blipFill>
        <p:spPr>
          <a:xfrm>
            <a:off x="8282492" y="4287110"/>
            <a:ext cx="653516" cy="742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759797" y="1273887"/>
            <a:ext cx="4103873" cy="3304025"/>
            <a:chOff x="578195" y="937803"/>
            <a:chExt cx="4153570" cy="4129127"/>
          </a:xfrm>
        </p:grpSpPr>
        <p:sp>
          <p:nvSpPr>
            <p:cNvPr id="41" name="Google Shape;1216;p35"/>
            <p:cNvSpPr/>
            <p:nvPr/>
          </p:nvSpPr>
          <p:spPr>
            <a:xfrm>
              <a:off x="736354" y="937803"/>
              <a:ext cx="2270589" cy="28350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5D5F7"/>
                </a:gs>
                <a:gs pos="100000">
                  <a:srgbClr val="117BC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64 </a:t>
              </a:r>
              <a:r>
                <a:rPr lang="en-US" sz="1100" dirty="0">
                  <a:solidFill>
                    <a:schemeClr val="bg1"/>
                  </a:solidFill>
                </a:rPr>
                <a:t>bit plaintext Data </a:t>
              </a:r>
              <a:r>
                <a:rPr lang="en-US" sz="1100" dirty="0" smtClean="0">
                  <a:solidFill>
                    <a:schemeClr val="bg1"/>
                  </a:solidFill>
                </a:rPr>
                <a:t>       </a:t>
              </a:r>
              <a:endParaRPr lang="en-US" sz="1100" dirty="0">
                <a:solidFill>
                  <a:schemeClr val="bg1"/>
                </a:solidFill>
              </a:endParaRPr>
            </a:p>
            <a:p>
              <a:pPr lvl="0" algn="ctr"/>
              <a:endParaRPr sz="1100"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216;p35"/>
            <p:cNvSpPr/>
            <p:nvPr/>
          </p:nvSpPr>
          <p:spPr>
            <a:xfrm>
              <a:off x="1876416" y="1866781"/>
              <a:ext cx="1164363" cy="2336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5D5F7"/>
                </a:gs>
                <a:gs pos="100000">
                  <a:srgbClr val="117BC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ar-SA" sz="2800" dirty="0" smtClean="0"/>
                <a:t> </a:t>
              </a:r>
              <a:r>
                <a:rPr lang="en-US" sz="2800" dirty="0"/>
                <a:t> </a:t>
              </a:r>
              <a:endParaRPr lang="en-US" sz="2800" dirty="0" smtClean="0"/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R0(32BIT</a:t>
              </a:r>
              <a:r>
                <a:rPr lang="en-US" sz="1100" dirty="0">
                  <a:solidFill>
                    <a:schemeClr val="bg1"/>
                  </a:solidFill>
                </a:rPr>
                <a:t>)</a:t>
              </a:r>
            </a:p>
            <a:p>
              <a:pPr lvl="0" algn="ctr"/>
              <a:r>
                <a:rPr lang="en-US" sz="2800" dirty="0" smtClean="0"/>
                <a:t> </a:t>
              </a:r>
              <a:r>
                <a:rPr lang="ar-SA" sz="2800" dirty="0" smtClean="0"/>
                <a:t> </a:t>
              </a:r>
              <a:endParaRPr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930560" y="2367844"/>
              <a:ext cx="506718" cy="319172"/>
            </a:xfrm>
            <a:prstGeom prst="rect">
              <a:avLst/>
            </a:prstGeom>
            <a:gradFill>
              <a:gsLst>
                <a:gs pos="0">
                  <a:srgbClr val="FD9AB5"/>
                </a:gs>
                <a:gs pos="100000">
                  <a:srgbClr val="E64488"/>
                </a:gs>
              </a:gsLst>
              <a:lin ang="5400012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dirty="0" smtClean="0"/>
                <a:t>F</a:t>
              </a:r>
              <a:endParaRPr lang="ar-SA" sz="1100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909279" y="2381237"/>
              <a:ext cx="809564" cy="302243"/>
            </a:xfrm>
            <a:prstGeom prst="ellipse">
              <a:avLst/>
            </a:prstGeom>
            <a:gradFill>
              <a:gsLst>
                <a:gs pos="0">
                  <a:srgbClr val="FAB6A1"/>
                </a:gs>
                <a:gs pos="100000">
                  <a:srgbClr val="EA4D38"/>
                </a:gs>
              </a:gsLst>
              <a:lin ang="5400012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dirty="0" smtClean="0"/>
                <a:t>XOR</a:t>
              </a:r>
              <a:endParaRPr lang="ar-SA" sz="11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08569" y="1449035"/>
              <a:ext cx="1423196" cy="603945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err="1" smtClean="0">
                  <a:solidFill>
                    <a:srgbClr val="150045"/>
                  </a:solidFill>
                </a:rPr>
                <a:t>Subkey</a:t>
              </a:r>
              <a:r>
                <a:rPr lang="en-US" sz="1200" dirty="0" smtClean="0">
                  <a:solidFill>
                    <a:srgbClr val="150045"/>
                  </a:solidFill>
                </a:rPr>
                <a:t> generation function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370063" y="958510"/>
              <a:ext cx="1276171" cy="25577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Key (56bit)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70191" y="4327116"/>
              <a:ext cx="2177659" cy="25802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Initial permutation </a:t>
              </a:r>
              <a:endParaRPr lang="ar-SA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Google Shape;1216;p35"/>
            <p:cNvSpPr/>
            <p:nvPr/>
          </p:nvSpPr>
          <p:spPr>
            <a:xfrm>
              <a:off x="711670" y="1866781"/>
              <a:ext cx="1164363" cy="2336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5D5F7"/>
                </a:gs>
                <a:gs pos="100000">
                  <a:srgbClr val="117BC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ar-SA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endParaRPr lang="en-US" sz="2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L0(32BIT</a:t>
              </a:r>
              <a:r>
                <a:rPr lang="en-US" sz="1100" dirty="0">
                  <a:solidFill>
                    <a:schemeClr val="bg1"/>
                  </a:solidFill>
                </a:rPr>
                <a:t>)</a:t>
              </a:r>
            </a:p>
            <a:p>
              <a:pPr lvl="0" algn="ctr"/>
              <a:r>
                <a:rPr lang="en-US" sz="2800" dirty="0" smtClean="0"/>
                <a:t> </a:t>
              </a:r>
              <a:r>
                <a:rPr lang="ar-SA" sz="2800" dirty="0" smtClean="0"/>
                <a:t> </a:t>
              </a:r>
              <a:endParaRPr sz="2800" dirty="0">
                <a:solidFill>
                  <a:schemeClr val="bg1"/>
                </a:solidFill>
              </a:endParaRPr>
            </a:p>
          </p:txBody>
        </p:sp>
        <p:sp>
          <p:nvSpPr>
            <p:cNvPr id="70" name="Google Shape;1216;p35"/>
            <p:cNvSpPr/>
            <p:nvPr/>
          </p:nvSpPr>
          <p:spPr>
            <a:xfrm>
              <a:off x="1896523" y="3906982"/>
              <a:ext cx="1164363" cy="2336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5D5F7"/>
                </a:gs>
                <a:gs pos="100000">
                  <a:srgbClr val="117BC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ar-SA" sz="1100" dirty="0" smtClean="0"/>
                <a:t> </a:t>
              </a:r>
              <a:r>
                <a:rPr lang="en-US" sz="1100" dirty="0"/>
                <a:t> </a:t>
              </a:r>
              <a:endParaRPr lang="en-US" sz="1100" dirty="0" smtClean="0"/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Rn(32BIT</a:t>
              </a:r>
              <a:r>
                <a:rPr lang="en-US" sz="1100" dirty="0">
                  <a:solidFill>
                    <a:schemeClr val="bg1"/>
                  </a:solidFill>
                </a:rPr>
                <a:t>)</a:t>
              </a:r>
            </a:p>
            <a:p>
              <a:pPr lvl="0" algn="ctr"/>
              <a:r>
                <a:rPr lang="en-US" sz="1100" dirty="0" smtClean="0"/>
                <a:t> </a:t>
              </a:r>
              <a:r>
                <a:rPr lang="ar-SA" sz="1100" dirty="0" smtClean="0"/>
                <a:t>         </a:t>
              </a:r>
              <a:endParaRPr sz="1100" dirty="0">
                <a:solidFill>
                  <a:schemeClr val="bg1"/>
                </a:solidFill>
              </a:endParaRPr>
            </a:p>
          </p:txBody>
        </p:sp>
        <p:sp>
          <p:nvSpPr>
            <p:cNvPr id="71" name="Google Shape;1216;p35"/>
            <p:cNvSpPr/>
            <p:nvPr/>
          </p:nvSpPr>
          <p:spPr>
            <a:xfrm>
              <a:off x="731777" y="3906982"/>
              <a:ext cx="1164363" cy="2336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5D5F7"/>
                </a:gs>
                <a:gs pos="100000">
                  <a:srgbClr val="117BC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ar-SA" sz="1100" dirty="0" smtClean="0">
                  <a:solidFill>
                    <a:schemeClr val="bg1"/>
                  </a:solidFill>
                </a:rPr>
                <a:t> 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endParaRPr lang="en-US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Ln(32BIT</a:t>
              </a:r>
              <a:r>
                <a:rPr lang="en-US" sz="1100" dirty="0">
                  <a:solidFill>
                    <a:schemeClr val="bg1"/>
                  </a:solidFill>
                </a:rPr>
                <a:t>)</a:t>
              </a:r>
            </a:p>
            <a:p>
              <a:pPr lvl="0" algn="ctr" rtl="1"/>
              <a:r>
                <a:rPr lang="en-US" sz="1100" dirty="0" smtClean="0"/>
                <a:t> </a:t>
              </a:r>
              <a:endParaRPr sz="1100" dirty="0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973537" y="3340716"/>
              <a:ext cx="506718" cy="319172"/>
            </a:xfrm>
            <a:prstGeom prst="rect">
              <a:avLst/>
            </a:prstGeom>
            <a:gradFill>
              <a:gsLst>
                <a:gs pos="0">
                  <a:srgbClr val="FD9AB5"/>
                </a:gs>
                <a:gs pos="100000">
                  <a:srgbClr val="E64488"/>
                </a:gs>
              </a:gsLst>
              <a:lin ang="5400012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dirty="0" smtClean="0"/>
                <a:t>F</a:t>
              </a:r>
              <a:endParaRPr lang="ar-SA" sz="11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938077" y="3348887"/>
              <a:ext cx="809564" cy="302243"/>
            </a:xfrm>
            <a:prstGeom prst="ellipse">
              <a:avLst/>
            </a:prstGeom>
            <a:gradFill>
              <a:gsLst>
                <a:gs pos="0">
                  <a:srgbClr val="FAB6A1"/>
                </a:gs>
                <a:gs pos="100000">
                  <a:srgbClr val="EA4D38"/>
                </a:gs>
              </a:gsLst>
              <a:lin ang="5400012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dirty="0" smtClean="0"/>
                <a:t>XOR</a:t>
              </a:r>
              <a:endParaRPr lang="ar-SA" sz="11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80751" y="4234646"/>
              <a:ext cx="372076" cy="30770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000" dirty="0" smtClean="0"/>
                <a:t>-1</a:t>
              </a:r>
              <a:endParaRPr lang="ar-SA" sz="1000" dirty="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809406" y="1357784"/>
              <a:ext cx="2112729" cy="25802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Initial permutation </a:t>
              </a:r>
              <a:endParaRPr lang="ar-SA" sz="1100" dirty="0">
                <a:solidFill>
                  <a:schemeClr val="tx1"/>
                </a:solidFill>
              </a:endParaRPr>
            </a:p>
          </p:txBody>
        </p:sp>
        <p:sp>
          <p:nvSpPr>
            <p:cNvPr id="76" name="Google Shape;1216;p35"/>
            <p:cNvSpPr/>
            <p:nvPr/>
          </p:nvSpPr>
          <p:spPr>
            <a:xfrm>
              <a:off x="730477" y="4783421"/>
              <a:ext cx="2270589" cy="28350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5D5F7"/>
                </a:gs>
                <a:gs pos="100000">
                  <a:srgbClr val="117BC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64 </a:t>
              </a:r>
              <a:r>
                <a:rPr lang="en-US" sz="1100" dirty="0">
                  <a:solidFill>
                    <a:schemeClr val="bg1"/>
                  </a:solidFill>
                </a:rPr>
                <a:t>bit </a:t>
              </a:r>
              <a:r>
                <a:rPr lang="en-US" sz="1100" dirty="0" err="1" smtClean="0">
                  <a:solidFill>
                    <a:schemeClr val="bg1"/>
                  </a:solidFill>
                </a:rPr>
                <a:t>ciphertext</a:t>
              </a:r>
              <a:r>
                <a:rPr 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sz="1100" dirty="0">
                  <a:solidFill>
                    <a:schemeClr val="bg1"/>
                  </a:solidFill>
                </a:rPr>
                <a:t>Data       </a:t>
              </a:r>
            </a:p>
            <a:p>
              <a:pPr lvl="0" algn="ctr"/>
              <a:endParaRPr sz="1100" dirty="0">
                <a:solidFill>
                  <a:schemeClr val="bg1"/>
                </a:solidFill>
              </a:endParaRPr>
            </a:p>
          </p:txBody>
        </p:sp>
        <p:sp>
          <p:nvSpPr>
            <p:cNvPr id="77" name="Google Shape;1216;p35"/>
            <p:cNvSpPr/>
            <p:nvPr/>
          </p:nvSpPr>
          <p:spPr>
            <a:xfrm>
              <a:off x="1917201" y="2989312"/>
              <a:ext cx="1164363" cy="2336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5D5F7"/>
                </a:gs>
                <a:gs pos="100000">
                  <a:srgbClr val="117BC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ar-SA" sz="1100" dirty="0" smtClean="0"/>
                <a:t> </a:t>
              </a:r>
              <a:r>
                <a:rPr lang="en-US" sz="1100" dirty="0"/>
                <a:t> </a:t>
              </a:r>
              <a:endParaRPr lang="en-US" sz="1100" dirty="0" smtClean="0"/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R1(32BIT</a:t>
              </a:r>
              <a:r>
                <a:rPr lang="en-US" sz="1100" dirty="0">
                  <a:solidFill>
                    <a:schemeClr val="bg1"/>
                  </a:solidFill>
                </a:rPr>
                <a:t>)</a:t>
              </a:r>
            </a:p>
            <a:p>
              <a:pPr lvl="0" algn="ctr"/>
              <a:r>
                <a:rPr lang="en-US" sz="1100" dirty="0" smtClean="0"/>
                <a:t> </a:t>
              </a:r>
              <a:r>
                <a:rPr lang="ar-SA" sz="1100" dirty="0" smtClean="0"/>
                <a:t>         </a:t>
              </a:r>
              <a:endParaRPr sz="1100" dirty="0">
                <a:solidFill>
                  <a:schemeClr val="bg1"/>
                </a:solidFill>
              </a:endParaRPr>
            </a:p>
          </p:txBody>
        </p:sp>
        <p:sp>
          <p:nvSpPr>
            <p:cNvPr id="78" name="Google Shape;1216;p35"/>
            <p:cNvSpPr/>
            <p:nvPr/>
          </p:nvSpPr>
          <p:spPr>
            <a:xfrm>
              <a:off x="752455" y="2989312"/>
              <a:ext cx="1164363" cy="2336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5D5F7"/>
                </a:gs>
                <a:gs pos="100000">
                  <a:srgbClr val="117BC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ar-SA" sz="1100" dirty="0" smtClean="0">
                  <a:solidFill>
                    <a:schemeClr val="bg1"/>
                  </a:solidFill>
                </a:rPr>
                <a:t> 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endParaRPr lang="en-US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L1(32BIT</a:t>
              </a:r>
              <a:r>
                <a:rPr lang="en-US" sz="1100" dirty="0">
                  <a:solidFill>
                    <a:schemeClr val="bg1"/>
                  </a:solidFill>
                </a:rPr>
                <a:t>)</a:t>
              </a:r>
            </a:p>
            <a:p>
              <a:pPr lvl="0" algn="ctr" rtl="1"/>
              <a:r>
                <a:rPr lang="en-US" sz="1100" dirty="0" smtClean="0"/>
                <a:t> </a:t>
              </a:r>
              <a:endParaRPr sz="1100" dirty="0">
                <a:solidFill>
                  <a:schemeClr val="bg1"/>
                </a:solidFill>
              </a:endParaRPr>
            </a:p>
          </p:txBody>
        </p:sp>
        <p:sp>
          <p:nvSpPr>
            <p:cNvPr id="9" name="Left Brace 8"/>
            <p:cNvSpPr/>
            <p:nvPr/>
          </p:nvSpPr>
          <p:spPr>
            <a:xfrm>
              <a:off x="578195" y="1983582"/>
              <a:ext cx="109241" cy="112253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rgbClr val="150045"/>
                </a:solidFill>
              </a:endParaRPr>
            </a:p>
          </p:txBody>
        </p:sp>
        <p:sp>
          <p:nvSpPr>
            <p:cNvPr id="81" name="Left Brace 80"/>
            <p:cNvSpPr/>
            <p:nvPr/>
          </p:nvSpPr>
          <p:spPr>
            <a:xfrm>
              <a:off x="578195" y="3294743"/>
              <a:ext cx="109240" cy="78322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rgbClr val="150045"/>
                </a:solidFill>
              </a:endParaRPr>
            </a:p>
          </p:txBody>
        </p:sp>
        <p:cxnSp>
          <p:nvCxnSpPr>
            <p:cNvPr id="5" name="Straight Arrow Connector 4"/>
            <p:cNvCxnSpPr>
              <a:stCxn id="41" idx="2"/>
              <a:endCxn id="41" idx="2"/>
            </p:cNvCxnSpPr>
            <p:nvPr/>
          </p:nvCxnSpPr>
          <p:spPr>
            <a:xfrm>
              <a:off x="1871649" y="1221312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1" idx="2"/>
              <a:endCxn id="75" idx="0"/>
            </p:cNvCxnSpPr>
            <p:nvPr/>
          </p:nvCxnSpPr>
          <p:spPr>
            <a:xfrm flipH="1">
              <a:off x="1865771" y="1221312"/>
              <a:ext cx="5878" cy="136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4" idx="2"/>
              <a:endCxn id="6" idx="0"/>
            </p:cNvCxnSpPr>
            <p:nvPr/>
          </p:nvCxnSpPr>
          <p:spPr>
            <a:xfrm>
              <a:off x="4008149" y="1214287"/>
              <a:ext cx="12018" cy="234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5" idx="2"/>
              <a:endCxn id="69" idx="0"/>
            </p:cNvCxnSpPr>
            <p:nvPr/>
          </p:nvCxnSpPr>
          <p:spPr>
            <a:xfrm flipH="1">
              <a:off x="1293852" y="1615806"/>
              <a:ext cx="571919" cy="250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75" idx="2"/>
              <a:endCxn id="43" idx="0"/>
            </p:cNvCxnSpPr>
            <p:nvPr/>
          </p:nvCxnSpPr>
          <p:spPr>
            <a:xfrm>
              <a:off x="1865771" y="1615806"/>
              <a:ext cx="592827" cy="250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2437278" y="2282485"/>
              <a:ext cx="450532" cy="336136"/>
              <a:chOff x="2113428" y="2217183"/>
              <a:chExt cx="450532" cy="394414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2113428" y="2611172"/>
                <a:ext cx="450532" cy="4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553824" y="2217183"/>
                <a:ext cx="9907" cy="389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/>
            <p:cNvCxnSpPr>
              <a:stCxn id="69" idx="2"/>
            </p:cNvCxnSpPr>
            <p:nvPr/>
          </p:nvCxnSpPr>
          <p:spPr>
            <a:xfrm flipH="1">
              <a:off x="1293851" y="2100382"/>
              <a:ext cx="1" cy="287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H="1">
              <a:off x="1718843" y="2534454"/>
              <a:ext cx="211717" cy="4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>
              <a:off x="1334637" y="2628591"/>
              <a:ext cx="1542808" cy="367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1313958" y="2685576"/>
              <a:ext cx="1185425" cy="310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1859021" y="4592162"/>
              <a:ext cx="6751" cy="198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/>
            <p:cNvGrpSpPr/>
            <p:nvPr/>
          </p:nvGrpSpPr>
          <p:grpSpPr>
            <a:xfrm>
              <a:off x="2426913" y="3179926"/>
              <a:ext cx="450532" cy="394414"/>
              <a:chOff x="2113428" y="2217183"/>
              <a:chExt cx="450532" cy="394414"/>
            </a:xfrm>
          </p:grpSpPr>
          <p:cxnSp>
            <p:nvCxnSpPr>
              <p:cNvPr id="158" name="Straight Arrow Connector 157"/>
              <p:cNvCxnSpPr/>
              <p:nvPr/>
            </p:nvCxnSpPr>
            <p:spPr>
              <a:xfrm flipH="1">
                <a:off x="2113428" y="2611172"/>
                <a:ext cx="450532" cy="4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2553824" y="2217183"/>
                <a:ext cx="9907" cy="389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Straight Arrow Connector 159"/>
            <p:cNvCxnSpPr/>
            <p:nvPr/>
          </p:nvCxnSpPr>
          <p:spPr>
            <a:xfrm flipH="1">
              <a:off x="1313959" y="3589512"/>
              <a:ext cx="1552574" cy="324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1747641" y="3507033"/>
              <a:ext cx="225896" cy="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1342859" y="3658154"/>
              <a:ext cx="1135846" cy="255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1313959" y="4147607"/>
              <a:ext cx="491" cy="231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H="1">
              <a:off x="2416703" y="4133055"/>
              <a:ext cx="1" cy="23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Straight Connector 1276"/>
            <p:cNvCxnSpPr/>
            <p:nvPr/>
          </p:nvCxnSpPr>
          <p:spPr>
            <a:xfrm>
              <a:off x="4002012" y="2069825"/>
              <a:ext cx="11094" cy="1229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2281678" y="2286915"/>
              <a:ext cx="1725736" cy="109435"/>
              <a:chOff x="2183385" y="2226138"/>
              <a:chExt cx="1482696" cy="150661"/>
            </a:xfrm>
          </p:grpSpPr>
          <p:cxnSp>
            <p:nvCxnSpPr>
              <p:cNvPr id="128" name="Straight Connector 127"/>
              <p:cNvCxnSpPr/>
              <p:nvPr/>
            </p:nvCxnSpPr>
            <p:spPr>
              <a:xfrm>
                <a:off x="2194306" y="2226138"/>
                <a:ext cx="1471775" cy="32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/>
              <p:cNvCxnSpPr/>
              <p:nvPr/>
            </p:nvCxnSpPr>
            <p:spPr>
              <a:xfrm>
                <a:off x="2183385" y="2226138"/>
                <a:ext cx="0" cy="150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1" name="Group 240"/>
            <p:cNvGrpSpPr/>
            <p:nvPr/>
          </p:nvGrpSpPr>
          <p:grpSpPr>
            <a:xfrm>
              <a:off x="2218332" y="3256604"/>
              <a:ext cx="1806250" cy="167055"/>
              <a:chOff x="1846447" y="2230676"/>
              <a:chExt cx="1819634" cy="154584"/>
            </a:xfrm>
          </p:grpSpPr>
          <p:cxnSp>
            <p:nvCxnSpPr>
              <p:cNvPr id="242" name="Straight Connector 241"/>
              <p:cNvCxnSpPr/>
              <p:nvPr/>
            </p:nvCxnSpPr>
            <p:spPr>
              <a:xfrm>
                <a:off x="1846447" y="2230676"/>
                <a:ext cx="1819634" cy="277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/>
              <p:cNvCxnSpPr/>
              <p:nvPr/>
            </p:nvCxnSpPr>
            <p:spPr>
              <a:xfrm>
                <a:off x="1860069" y="2234599"/>
                <a:ext cx="0" cy="150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8" name="TextBox 307"/>
            <p:cNvSpPr txBox="1"/>
            <p:nvPr/>
          </p:nvSpPr>
          <p:spPr>
            <a:xfrm>
              <a:off x="3060886" y="2977013"/>
              <a:ext cx="867273" cy="2462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000" dirty="0" err="1" smtClean="0"/>
                <a:t>Kn</a:t>
              </a:r>
              <a:r>
                <a:rPr lang="en-US" sz="1000" dirty="0" smtClean="0"/>
                <a:t>(48-bit)</a:t>
              </a:r>
              <a:endParaRPr lang="ar-SA" sz="1000" dirty="0"/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3060412" y="2069825"/>
              <a:ext cx="759117" cy="2462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000" dirty="0" smtClean="0"/>
                <a:t>K1(48-bit)</a:t>
              </a:r>
              <a:endParaRPr lang="ar-SA" sz="1000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68988" y="2436366"/>
            <a:ext cx="674020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Round 1</a:t>
            </a:r>
            <a:endParaRPr lang="ar-SA" sz="1000" dirty="0"/>
          </a:p>
        </p:txBody>
      </p:sp>
      <p:sp>
        <p:nvSpPr>
          <p:cNvPr id="379" name="TextBox 378"/>
          <p:cNvSpPr txBox="1"/>
          <p:nvPr/>
        </p:nvSpPr>
        <p:spPr>
          <a:xfrm>
            <a:off x="-2280" y="3321913"/>
            <a:ext cx="715741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Round-N</a:t>
            </a:r>
            <a:endParaRPr lang="ar-SA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956342" y="1236575"/>
            <a:ext cx="3890818" cy="3326624"/>
            <a:chOff x="4922746" y="1017794"/>
            <a:chExt cx="4233290" cy="3826150"/>
          </a:xfrm>
        </p:grpSpPr>
        <p:pic>
          <p:nvPicPr>
            <p:cNvPr id="1245" name="Google Shape;1245;p35"/>
            <p:cNvPicPr preferRelativeResize="0"/>
            <p:nvPr/>
          </p:nvPicPr>
          <p:blipFill rotWithShape="1">
            <a:blip r:embed="rId4">
              <a:alphaModFix/>
            </a:blip>
            <a:srcRect l="7501" t="14406" r="9607" b="8266"/>
            <a:stretch/>
          </p:blipFill>
          <p:spPr>
            <a:xfrm rot="1278179">
              <a:off x="8293396" y="1691265"/>
              <a:ext cx="633202" cy="780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Rounded Rectangle 81"/>
            <p:cNvSpPr/>
            <p:nvPr/>
          </p:nvSpPr>
          <p:spPr>
            <a:xfrm>
              <a:off x="5179245" y="1541014"/>
              <a:ext cx="1912191" cy="35048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Initial Permutation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 rot="16200000">
              <a:off x="6622834" y="2899346"/>
              <a:ext cx="2112729" cy="25802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Round-key generator 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5179373" y="2135893"/>
              <a:ext cx="1912191" cy="35048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Round 1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sp>
          <p:nvSpPr>
            <p:cNvPr id="281" name="Rounded Rectangle 280"/>
            <p:cNvSpPr/>
            <p:nvPr/>
          </p:nvSpPr>
          <p:spPr>
            <a:xfrm>
              <a:off x="5179372" y="2785546"/>
              <a:ext cx="1912191" cy="35048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Round 2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cxnSp>
          <p:nvCxnSpPr>
            <p:cNvPr id="282" name="Straight Arrow Connector 281"/>
            <p:cNvCxnSpPr>
              <a:endCxn id="280" idx="3"/>
            </p:cNvCxnSpPr>
            <p:nvPr/>
          </p:nvCxnSpPr>
          <p:spPr>
            <a:xfrm flipH="1" flipV="1">
              <a:off x="7091564" y="2311136"/>
              <a:ext cx="479034" cy="7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Rounded Rectangle 282"/>
            <p:cNvSpPr/>
            <p:nvPr/>
          </p:nvSpPr>
          <p:spPr>
            <a:xfrm>
              <a:off x="5179373" y="3549470"/>
              <a:ext cx="1912191" cy="35048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Round 16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sp>
          <p:nvSpPr>
            <p:cNvPr id="284" name="Rounded Rectangle 283"/>
            <p:cNvSpPr/>
            <p:nvPr/>
          </p:nvSpPr>
          <p:spPr>
            <a:xfrm>
              <a:off x="5179373" y="4054734"/>
              <a:ext cx="1912191" cy="35048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Final Permutation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sp>
          <p:nvSpPr>
            <p:cNvPr id="299" name="object 14"/>
            <p:cNvSpPr txBox="1"/>
            <p:nvPr/>
          </p:nvSpPr>
          <p:spPr>
            <a:xfrm>
              <a:off x="5170922" y="1207272"/>
              <a:ext cx="1933881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ar-SA" sz="1200" spc="-5" dirty="0" smtClean="0">
                  <a:latin typeface="Secular One" panose="00000500000000000000" charset="-79"/>
                  <a:cs typeface="Secular One" panose="00000500000000000000" charset="-79"/>
                </a:rPr>
                <a:t>  </a:t>
              </a:r>
              <a:r>
                <a:rPr lang="en-US" sz="1200" spc="-5" dirty="0">
                  <a:latin typeface="Secular One" panose="00000500000000000000" charset="-79"/>
                  <a:cs typeface="Secular One" panose="00000500000000000000" charset="-79"/>
                </a:rPr>
                <a:t>64</a:t>
              </a:r>
              <a:r>
                <a:rPr lang="en-US" sz="1200" spc="-30" dirty="0">
                  <a:latin typeface="Secular One" panose="00000500000000000000" charset="-79"/>
                  <a:cs typeface="Secular One" panose="00000500000000000000" charset="-79"/>
                </a:rPr>
                <a:t> </a:t>
              </a:r>
              <a:r>
                <a:rPr lang="en-US" sz="1200" spc="-5" dirty="0" smtClean="0">
                  <a:latin typeface="Secular One" panose="00000500000000000000" charset="-79"/>
                  <a:cs typeface="Secular One" panose="00000500000000000000" charset="-79"/>
                </a:rPr>
                <a:t>bit Plaintext</a:t>
              </a:r>
              <a:endParaRPr sz="1200" dirty="0">
                <a:latin typeface="Secular One" panose="00000500000000000000" charset="-79"/>
                <a:cs typeface="Secular One" panose="00000500000000000000" charset="-79"/>
              </a:endParaRPr>
            </a:p>
          </p:txBody>
        </p:sp>
        <p:sp>
          <p:nvSpPr>
            <p:cNvPr id="300" name="object 10"/>
            <p:cNvSpPr txBox="1"/>
            <p:nvPr/>
          </p:nvSpPr>
          <p:spPr>
            <a:xfrm>
              <a:off x="5179245" y="4646455"/>
              <a:ext cx="1897393" cy="1974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200" spc="-5" dirty="0">
                  <a:latin typeface="Secular One" panose="00000500000000000000" charset="-79"/>
                  <a:cs typeface="Secular One" panose="00000500000000000000" charset="-79"/>
                </a:rPr>
                <a:t>64</a:t>
              </a:r>
              <a:r>
                <a:rPr lang="en-US" sz="1200" spc="-60" dirty="0">
                  <a:latin typeface="Secular One" panose="00000500000000000000" charset="-79"/>
                  <a:cs typeface="Secular One" panose="00000500000000000000" charset="-79"/>
                </a:rPr>
                <a:t> </a:t>
              </a:r>
              <a:r>
                <a:rPr lang="en-US" sz="1200" spc="-5" dirty="0" smtClean="0">
                  <a:latin typeface="Secular One" panose="00000500000000000000" charset="-79"/>
                  <a:cs typeface="Secular One" panose="00000500000000000000" charset="-79"/>
                </a:rPr>
                <a:t>bit</a:t>
              </a:r>
              <a:r>
                <a:rPr lang="ar-SA" sz="1200" dirty="0">
                  <a:latin typeface="Secular One" panose="00000500000000000000" charset="-79"/>
                  <a:cs typeface="Calibri"/>
                </a:rPr>
                <a:t> </a:t>
              </a:r>
              <a:r>
                <a:rPr sz="1200" spc="-5" dirty="0" err="1" smtClean="0">
                  <a:latin typeface="Secular One" panose="00000500000000000000" charset="-79"/>
                  <a:cs typeface="Secular One" panose="00000500000000000000" charset="-79"/>
                </a:rPr>
                <a:t>Ciphertext</a:t>
              </a:r>
              <a:endParaRPr sz="1200" dirty="0">
                <a:latin typeface="Secular One" panose="00000500000000000000" charset="-79"/>
                <a:cs typeface="Secular One" panose="00000500000000000000" charset="-79"/>
              </a:endParaRPr>
            </a:p>
          </p:txBody>
        </p:sp>
        <p:sp>
          <p:nvSpPr>
            <p:cNvPr id="304" name="object 15"/>
            <p:cNvSpPr txBox="1"/>
            <p:nvPr/>
          </p:nvSpPr>
          <p:spPr>
            <a:xfrm>
              <a:off x="7927061" y="2938420"/>
              <a:ext cx="1228975" cy="19684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-5" dirty="0">
                  <a:latin typeface="Calibri"/>
                  <a:cs typeface="Calibri"/>
                </a:rPr>
                <a:t>56</a:t>
              </a:r>
              <a:r>
                <a:rPr sz="1200" b="1" spc="-60" dirty="0">
                  <a:latin typeface="Calibri"/>
                  <a:cs typeface="Calibri"/>
                </a:rPr>
                <a:t> </a:t>
              </a:r>
              <a:r>
                <a:rPr sz="1200" b="1" spc="-5" dirty="0" smtClean="0">
                  <a:latin typeface="Calibri"/>
                  <a:cs typeface="Calibri"/>
                </a:rPr>
                <a:t>bit</a:t>
              </a:r>
              <a:r>
                <a:rPr lang="ar-SA" sz="1200" b="1" spc="-5" dirty="0" smtClean="0">
                  <a:latin typeface="Calibri"/>
                  <a:cs typeface="Calibri"/>
                </a:rPr>
                <a:t> </a:t>
              </a:r>
              <a:r>
                <a:rPr lang="en-US" sz="1200" b="1" spc="-5" dirty="0" smtClean="0">
                  <a:latin typeface="Calibri"/>
                  <a:cs typeface="Calibri"/>
                </a:rPr>
                <a:t>Cipher key</a:t>
              </a:r>
              <a:endParaRPr sz="1200" dirty="0">
                <a:latin typeface="Calibri"/>
                <a:cs typeface="Calibri"/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4922746" y="1075947"/>
              <a:ext cx="4133336" cy="372494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1" anchor="ctr"/>
            <a:lstStyle/>
            <a:p>
              <a:pPr algn="ctr"/>
              <a:endParaRPr lang="ar-SA" sz="1800" dirty="0">
                <a:solidFill>
                  <a:srgbClr val="150045"/>
                </a:solidFill>
              </a:endParaRP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7887708" y="1017794"/>
              <a:ext cx="1116716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150045"/>
                  </a:solidFill>
                </a:rPr>
                <a:t>         DES3</a:t>
              </a:r>
              <a:endParaRPr lang="ar-SA" dirty="0">
                <a:solidFill>
                  <a:srgbClr val="150045"/>
                </a:solidFill>
              </a:endParaRPr>
            </a:p>
            <a:p>
              <a:endParaRPr lang="ar-SA" dirty="0"/>
            </a:p>
          </p:txBody>
        </p:sp>
        <p:cxnSp>
          <p:nvCxnSpPr>
            <p:cNvPr id="307" name="Straight Arrow Connector 306"/>
            <p:cNvCxnSpPr>
              <a:stCxn id="299" idx="2"/>
              <a:endCxn id="82" idx="0"/>
            </p:cNvCxnSpPr>
            <p:nvPr/>
          </p:nvCxnSpPr>
          <p:spPr>
            <a:xfrm flipH="1">
              <a:off x="6135341" y="1404762"/>
              <a:ext cx="2522" cy="136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82" idx="2"/>
              <a:endCxn id="280" idx="0"/>
            </p:cNvCxnSpPr>
            <p:nvPr/>
          </p:nvCxnSpPr>
          <p:spPr>
            <a:xfrm>
              <a:off x="6135341" y="1891500"/>
              <a:ext cx="128" cy="244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280" idx="2"/>
              <a:endCxn id="281" idx="0"/>
            </p:cNvCxnSpPr>
            <p:nvPr/>
          </p:nvCxnSpPr>
          <p:spPr>
            <a:xfrm flipH="1">
              <a:off x="6135468" y="2486379"/>
              <a:ext cx="1" cy="299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283" idx="0"/>
              <a:endCxn id="281" idx="2"/>
            </p:cNvCxnSpPr>
            <p:nvPr/>
          </p:nvCxnSpPr>
          <p:spPr>
            <a:xfrm flipH="1" flipV="1">
              <a:off x="6135468" y="3136032"/>
              <a:ext cx="1" cy="41343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283" idx="2"/>
              <a:endCxn id="284" idx="0"/>
            </p:cNvCxnSpPr>
            <p:nvPr/>
          </p:nvCxnSpPr>
          <p:spPr>
            <a:xfrm>
              <a:off x="6135469" y="3899956"/>
              <a:ext cx="0" cy="1547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284" idx="2"/>
              <a:endCxn id="300" idx="0"/>
            </p:cNvCxnSpPr>
            <p:nvPr/>
          </p:nvCxnSpPr>
          <p:spPr>
            <a:xfrm flipH="1">
              <a:off x="6127941" y="4405219"/>
              <a:ext cx="7528" cy="2412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>
              <a:stCxn id="304" idx="1"/>
              <a:endCxn id="91" idx="2"/>
            </p:cNvCxnSpPr>
            <p:nvPr/>
          </p:nvCxnSpPr>
          <p:spPr>
            <a:xfrm flipH="1" flipV="1">
              <a:off x="7808210" y="3028357"/>
              <a:ext cx="118851" cy="8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TextBox 379"/>
            <p:cNvSpPr txBox="1"/>
            <p:nvPr/>
          </p:nvSpPr>
          <p:spPr>
            <a:xfrm>
              <a:off x="7145961" y="2052186"/>
              <a:ext cx="387642" cy="2462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000" dirty="0" smtClean="0"/>
                <a:t>K1</a:t>
              </a:r>
              <a:endParaRPr lang="ar-SA" sz="1000" dirty="0"/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7160972" y="2717845"/>
              <a:ext cx="387642" cy="2462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000" dirty="0" smtClean="0"/>
                <a:t>K2</a:t>
              </a:r>
              <a:endParaRPr lang="ar-SA" sz="1000" dirty="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7147800" y="3425304"/>
              <a:ext cx="497748" cy="2462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000" dirty="0" smtClean="0"/>
                <a:t>K16</a:t>
              </a:r>
              <a:endParaRPr lang="ar-SA" sz="1000" dirty="0"/>
            </a:p>
          </p:txBody>
        </p:sp>
        <p:sp>
          <p:nvSpPr>
            <p:cNvPr id="386" name="object 15"/>
            <p:cNvSpPr txBox="1"/>
            <p:nvPr/>
          </p:nvSpPr>
          <p:spPr>
            <a:xfrm>
              <a:off x="7134770" y="2345636"/>
              <a:ext cx="435889" cy="19684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ar-SA" sz="1200" spc="-5" dirty="0" smtClean="0">
                  <a:latin typeface="Calibri"/>
                  <a:cs typeface="Calibri"/>
                </a:rPr>
                <a:t>48</a:t>
              </a:r>
              <a:r>
                <a:rPr sz="1200" spc="-60" dirty="0" smtClean="0">
                  <a:latin typeface="Calibri"/>
                  <a:cs typeface="Calibri"/>
                </a:rPr>
                <a:t> </a:t>
              </a:r>
              <a:r>
                <a:rPr sz="1200" spc="-5" dirty="0" smtClean="0">
                  <a:latin typeface="Calibri"/>
                  <a:cs typeface="Calibri"/>
                </a:rPr>
                <a:t>bit</a:t>
              </a:r>
              <a:r>
                <a:rPr lang="ar-SA" sz="1200" spc="-5" dirty="0" smtClean="0">
                  <a:latin typeface="Calibri"/>
                  <a:cs typeface="Calibri"/>
                </a:rPr>
                <a:t> </a:t>
              </a:r>
              <a:endParaRPr sz="1200" dirty="0">
                <a:latin typeface="Calibri"/>
                <a:cs typeface="Calibri"/>
              </a:endParaRPr>
            </a:p>
          </p:txBody>
        </p:sp>
        <p:cxnSp>
          <p:nvCxnSpPr>
            <p:cNvPr id="393" name="Straight Arrow Connector 392"/>
            <p:cNvCxnSpPr>
              <a:endCxn id="283" idx="3"/>
            </p:cNvCxnSpPr>
            <p:nvPr/>
          </p:nvCxnSpPr>
          <p:spPr>
            <a:xfrm flipH="1" flipV="1">
              <a:off x="7091564" y="3724713"/>
              <a:ext cx="497707" cy="7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endCxn id="281" idx="3"/>
            </p:cNvCxnSpPr>
            <p:nvPr/>
          </p:nvCxnSpPr>
          <p:spPr>
            <a:xfrm flipH="1" flipV="1">
              <a:off x="7091563" y="2960789"/>
              <a:ext cx="450333" cy="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object 15"/>
            <p:cNvSpPr txBox="1"/>
            <p:nvPr/>
          </p:nvSpPr>
          <p:spPr>
            <a:xfrm>
              <a:off x="7172476" y="3021574"/>
              <a:ext cx="435889" cy="19684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ar-SA" sz="1200" spc="-5" dirty="0" smtClean="0">
                  <a:latin typeface="Calibri"/>
                  <a:cs typeface="Calibri"/>
                </a:rPr>
                <a:t>48</a:t>
              </a:r>
              <a:r>
                <a:rPr sz="1200" spc="-60" dirty="0" smtClean="0">
                  <a:latin typeface="Calibri"/>
                  <a:cs typeface="Calibri"/>
                </a:rPr>
                <a:t> </a:t>
              </a:r>
              <a:r>
                <a:rPr sz="1200" spc="-5" dirty="0" smtClean="0">
                  <a:latin typeface="Calibri"/>
                  <a:cs typeface="Calibri"/>
                </a:rPr>
                <a:t>bit</a:t>
              </a:r>
              <a:r>
                <a:rPr lang="ar-SA" sz="1200" spc="-5" dirty="0" smtClean="0">
                  <a:latin typeface="Calibri"/>
                  <a:cs typeface="Calibri"/>
                </a:rPr>
                <a:t> </a:t>
              </a:r>
              <a:endParaRPr sz="1200" dirty="0">
                <a:latin typeface="Calibri"/>
                <a:cs typeface="Calibri"/>
              </a:endParaRPr>
            </a:p>
          </p:txBody>
        </p:sp>
        <p:sp>
          <p:nvSpPr>
            <p:cNvPr id="398" name="object 15"/>
            <p:cNvSpPr txBox="1"/>
            <p:nvPr/>
          </p:nvSpPr>
          <p:spPr>
            <a:xfrm>
              <a:off x="7172476" y="3771843"/>
              <a:ext cx="435889" cy="19684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ar-SA" sz="1200" spc="-5" dirty="0" smtClean="0">
                  <a:latin typeface="Calibri"/>
                  <a:cs typeface="Calibri"/>
                </a:rPr>
                <a:t>48</a:t>
              </a:r>
              <a:r>
                <a:rPr sz="1200" spc="-60" dirty="0" smtClean="0">
                  <a:latin typeface="Calibri"/>
                  <a:cs typeface="Calibri"/>
                </a:rPr>
                <a:t> </a:t>
              </a:r>
              <a:r>
                <a:rPr sz="1200" spc="-5" dirty="0" smtClean="0">
                  <a:latin typeface="Calibri"/>
                  <a:cs typeface="Calibri"/>
                </a:rPr>
                <a:t>bit</a:t>
              </a:r>
              <a:r>
                <a:rPr lang="ar-SA" sz="1200" spc="-5" dirty="0" smtClean="0">
                  <a:latin typeface="Calibri"/>
                  <a:cs typeface="Calibri"/>
                </a:rPr>
                <a:t> </a:t>
              </a:r>
              <a:endParaRPr sz="1200" dirty="0">
                <a:latin typeface="Calibri"/>
                <a:cs typeface="Calibri"/>
              </a:endParaRPr>
            </a:p>
          </p:txBody>
        </p:sp>
        <p:cxnSp>
          <p:nvCxnSpPr>
            <p:cNvPr id="402" name="Straight Connector 401"/>
            <p:cNvCxnSpPr/>
            <p:nvPr/>
          </p:nvCxnSpPr>
          <p:spPr>
            <a:xfrm flipH="1" flipV="1">
              <a:off x="7352714" y="3218423"/>
              <a:ext cx="6253" cy="20688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/>
          <p:cNvSpPr/>
          <p:nvPr/>
        </p:nvSpPr>
        <p:spPr>
          <a:xfrm>
            <a:off x="3988091" y="157556"/>
            <a:ext cx="4398264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ar-SA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DES </a:t>
            </a:r>
            <a:r>
              <a:rPr lang="ar-SA" sz="2800" dirty="0">
                <a:solidFill>
                  <a:schemeClr val="bg1"/>
                </a:solidFill>
              </a:rPr>
              <a:t>خطوات حل الخوارزمية </a:t>
            </a:r>
            <a:endParaRPr sz="2800" dirty="0"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249618" y="221890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3618762">
            <a:off x="-15374" y="825025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4">
            <a:alphaModFix/>
          </a:blip>
          <a:srcRect b="5383"/>
          <a:stretch/>
        </p:blipFill>
        <p:spPr>
          <a:xfrm rot="-235592">
            <a:off x="3997164" y="1085791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5">
            <a:alphaModFix/>
          </a:blip>
          <a:srcRect l="14610" r="14603"/>
          <a:stretch/>
        </p:blipFill>
        <p:spPr>
          <a:xfrm rot="86">
            <a:off x="325326" y="3056461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4495800" y="1253836"/>
            <a:ext cx="3699760" cy="616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aphicFrame>
        <p:nvGraphicFramePr>
          <p:cNvPr id="6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857221"/>
              </p:ext>
            </p:extLst>
          </p:nvPr>
        </p:nvGraphicFramePr>
        <p:xfrm>
          <a:off x="1218832" y="2302515"/>
          <a:ext cx="2648185" cy="2450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0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0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12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386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16</a:t>
                      </a: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64</a:t>
                      </a: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3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23</a:t>
                      </a: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3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38</a:t>
                      </a: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14</a:t>
                      </a: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6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45</a:t>
                      </a: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21</a:t>
                      </a: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3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36</a:t>
                      </a: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</a:t>
                      </a: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28</a:t>
                      </a: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3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</a:t>
                      </a: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6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3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25</a:t>
                      </a:r>
                    </a:p>
                  </a:txBody>
                  <a:tcPr marL="0" marR="0" marT="31750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7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9764" y="1186199"/>
            <a:ext cx="2735045" cy="1047626"/>
          </a:xfrm>
          <a:prstGeom prst="rect">
            <a:avLst/>
          </a:prstGeom>
        </p:spPr>
      </p:pic>
      <p:graphicFrame>
        <p:nvGraphicFramePr>
          <p:cNvPr id="68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78884"/>
              </p:ext>
            </p:extLst>
          </p:nvPr>
        </p:nvGraphicFramePr>
        <p:xfrm>
          <a:off x="5182968" y="2319719"/>
          <a:ext cx="2762605" cy="2450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51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55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033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58</a:t>
                      </a: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556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8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30</a:t>
                      </a: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8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556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8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43</a:t>
                      </a: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18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6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</a:p>
                  </a:txBody>
                  <a:tcPr marL="0" marR="0" marT="3175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9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06684" y="1195938"/>
            <a:ext cx="2675455" cy="11065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2145" y="801097"/>
            <a:ext cx="5992877" cy="2489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r>
              <a:rPr lang="ar-SA" dirty="0" smtClean="0">
                <a:solidFill>
                  <a:srgbClr val="150045"/>
                </a:solidFill>
              </a:rPr>
              <a:t>هو </a:t>
            </a:r>
            <a:r>
              <a:rPr lang="ar-SA" dirty="0">
                <a:solidFill>
                  <a:srgbClr val="150045"/>
                </a:solidFill>
              </a:rPr>
              <a:t>تبديل لأماكن </a:t>
            </a:r>
            <a:r>
              <a:rPr lang="ar-SA" dirty="0" smtClean="0">
                <a:solidFill>
                  <a:srgbClr val="150045"/>
                </a:solidFill>
              </a:rPr>
              <a:t>البتات                                          </a:t>
            </a:r>
            <a:r>
              <a:rPr lang="en-US" dirty="0" smtClean="0">
                <a:solidFill>
                  <a:srgbClr val="150045"/>
                </a:solidFill>
              </a:rPr>
              <a:t> </a:t>
            </a:r>
            <a:r>
              <a:rPr lang="en-US" dirty="0">
                <a:solidFill>
                  <a:srgbClr val="150045"/>
                </a:solidFill>
              </a:rPr>
              <a:t>IP </a:t>
            </a:r>
            <a:r>
              <a:rPr lang="ar-SA" dirty="0" smtClean="0">
                <a:solidFill>
                  <a:srgbClr val="150045"/>
                </a:solidFill>
              </a:rPr>
              <a:t>الهدف من إدخال النص على مصفوفة</a:t>
            </a:r>
            <a:endParaRPr lang="ar-SA" dirty="0">
              <a:solidFill>
                <a:srgbClr val="15004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/>
          <p:nvPr/>
        </p:nvSpPr>
        <p:spPr>
          <a:xfrm rot="1771310">
            <a:off x="8150575" y="6509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39"/>
          <p:cNvSpPr/>
          <p:nvPr/>
        </p:nvSpPr>
        <p:spPr>
          <a:xfrm rot="1771310">
            <a:off x="3852550" y="27020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صورة 7">
            <a:extLst>
              <a:ext uri="{FF2B5EF4-FFF2-40B4-BE49-F238E27FC236}">
                <a16:creationId xmlns:a16="http://schemas.microsoft.com/office/drawing/2014/main" id="{F66C681B-8EE4-30FF-B913-6BBEB653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46" y="1438832"/>
            <a:ext cx="2898171" cy="3557710"/>
          </a:xfrm>
          <a:prstGeom prst="rect">
            <a:avLst/>
          </a:prstGeom>
        </p:spPr>
      </p:pic>
      <p:sp>
        <p:nvSpPr>
          <p:cNvPr id="6" name="Google Shape;1260;p36"/>
          <p:cNvSpPr/>
          <p:nvPr/>
        </p:nvSpPr>
        <p:spPr>
          <a:xfrm>
            <a:off x="3988091" y="157556"/>
            <a:ext cx="4398264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:f(Ri-1,K1</a:t>
            </a:r>
            <a:r>
              <a:rPr lang="en-US" sz="2800" b="1" dirty="0">
                <a:solidFill>
                  <a:schemeClr val="bg1"/>
                </a:solidFill>
              </a:rPr>
              <a:t>)</a:t>
            </a:r>
            <a:endParaRPr lang="ar-SA" sz="28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7546" y="757765"/>
            <a:ext cx="1257344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3850" indent="-285750">
              <a:spcBef>
                <a:spcPts val="795"/>
              </a:spcBef>
              <a:buFont typeface="Arial" panose="020B0604020202020204" pitchFamily="34" charset="0"/>
              <a:buChar char="•"/>
              <a:tabLst>
                <a:tab pos="380365" algn="l"/>
                <a:tab pos="381000" algn="l"/>
              </a:tabLst>
            </a:pPr>
            <a:r>
              <a:rPr lang="en-US" dirty="0">
                <a:latin typeface="Calibri"/>
                <a:cs typeface="Calibri"/>
              </a:rPr>
              <a:t>L</a:t>
            </a:r>
            <a:r>
              <a:rPr lang="en-US" baseline="-21021" dirty="0">
                <a:latin typeface="Calibri"/>
                <a:cs typeface="Calibri"/>
              </a:rPr>
              <a:t>i</a:t>
            </a:r>
            <a:r>
              <a:rPr lang="en-US" spc="262" baseline="-21021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=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spc="5" dirty="0">
                <a:latin typeface="Calibri"/>
                <a:cs typeface="Calibri"/>
              </a:rPr>
              <a:t>R</a:t>
            </a:r>
            <a:r>
              <a:rPr lang="en-US" spc="7" baseline="-21021" dirty="0">
                <a:latin typeface="Calibri"/>
                <a:cs typeface="Calibri"/>
              </a:rPr>
              <a:t>i-1</a:t>
            </a:r>
            <a:endParaRPr lang="en-US" baseline="-21021" dirty="0">
              <a:latin typeface="Calibri"/>
              <a:cs typeface="Calibri"/>
            </a:endParaRPr>
          </a:p>
          <a:p>
            <a:pPr marL="323850" indent="-285750">
              <a:spcBef>
                <a:spcPts val="695"/>
              </a:spcBef>
              <a:buFont typeface="Arial" panose="020B0604020202020204" pitchFamily="34" charset="0"/>
              <a:buChar char="•"/>
              <a:tabLst>
                <a:tab pos="380365" algn="l"/>
                <a:tab pos="381000" algn="l"/>
              </a:tabLst>
            </a:pPr>
            <a:r>
              <a:rPr lang="en-US" dirty="0">
                <a:latin typeface="Calibri"/>
                <a:cs typeface="Calibri"/>
              </a:rPr>
              <a:t>f(R</a:t>
            </a:r>
            <a:r>
              <a:rPr lang="en-US" baseline="-21021" dirty="0">
                <a:latin typeface="Calibri"/>
                <a:cs typeface="Calibri"/>
              </a:rPr>
              <a:t>i-1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spc="-5" dirty="0">
                <a:latin typeface="Calibri"/>
                <a:cs typeface="Calibri"/>
              </a:rPr>
              <a:t> K</a:t>
            </a:r>
            <a:r>
              <a:rPr lang="en-US" spc="-7" baseline="-21021" dirty="0">
                <a:latin typeface="Calibri"/>
                <a:cs typeface="Calibri"/>
              </a:rPr>
              <a:t>i</a:t>
            </a:r>
            <a:r>
              <a:rPr lang="en-US" spc="-5" dirty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785607"/>
              </p:ext>
            </p:extLst>
          </p:nvPr>
        </p:nvGraphicFramePr>
        <p:xfrm>
          <a:off x="4210538" y="1780152"/>
          <a:ext cx="3021534" cy="2670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32</a:t>
                      </a: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16</a:t>
                      </a: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16</a:t>
                      </a: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26</a:t>
                      </a: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28</a:t>
                      </a: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29</a:t>
                      </a: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 smtClean="0">
                          <a:latin typeface="Calibri"/>
                          <a:cs typeface="Calibri"/>
                        </a:rPr>
                        <a:t>32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581400" y="84182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/>
              <a:t>نقوم بتوسيع </a:t>
            </a:r>
            <a:r>
              <a:rPr lang="en-US" dirty="0"/>
              <a:t> </a:t>
            </a:r>
            <a:r>
              <a:rPr lang="en-US" sz="1200" dirty="0"/>
              <a:t>R0</a:t>
            </a:r>
            <a:r>
              <a:rPr lang="ar-SA" dirty="0"/>
              <a:t> من </a:t>
            </a:r>
            <a:r>
              <a:rPr lang="en-US" sz="1200" dirty="0"/>
              <a:t>32 Bit</a:t>
            </a:r>
            <a:r>
              <a:rPr lang="ar-SA" sz="1200" dirty="0"/>
              <a:t> </a:t>
            </a:r>
            <a:r>
              <a:rPr lang="ar-SA" dirty="0"/>
              <a:t>إلى </a:t>
            </a:r>
            <a:r>
              <a:rPr lang="en-US" sz="1200" dirty="0"/>
              <a:t>48 Bit</a:t>
            </a:r>
            <a:r>
              <a:rPr lang="ar-SA" sz="1200" dirty="0"/>
              <a:t>  </a:t>
            </a:r>
            <a:r>
              <a:rPr lang="ar-SA" dirty="0"/>
              <a:t>من أجل عملية </a:t>
            </a:r>
            <a:r>
              <a:rPr lang="en-US" sz="1200" dirty="0"/>
              <a:t>XOR</a:t>
            </a:r>
            <a:r>
              <a:rPr lang="ar-SA" dirty="0"/>
              <a:t> مع</a:t>
            </a:r>
            <a:r>
              <a:rPr lang="en-US" sz="1200" dirty="0"/>
              <a:t>K1</a:t>
            </a:r>
            <a:r>
              <a:rPr lang="en-US" dirty="0"/>
              <a:t> </a:t>
            </a:r>
            <a:r>
              <a:rPr lang="ar-SA" dirty="0"/>
              <a:t> من خلال إدخالها على جدول </a:t>
            </a:r>
            <a:r>
              <a:rPr lang="en-US" sz="1200" dirty="0"/>
              <a:t>EP-BOX</a:t>
            </a:r>
            <a:endParaRPr lang="ar-SA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772891" y="1494132"/>
            <a:ext cx="151014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1200" b="1" dirty="0" smtClean="0"/>
              <a:t>EP-BOX</a:t>
            </a:r>
            <a:endParaRPr lang="ar-SA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8"/>
          <p:cNvSpPr txBox="1">
            <a:spLocks noGrp="1"/>
          </p:cNvSpPr>
          <p:nvPr>
            <p:ph type="title"/>
          </p:nvPr>
        </p:nvSpPr>
        <p:spPr>
          <a:xfrm>
            <a:off x="-599236" y="4865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150045"/>
                </a:solidFill>
              </a:rPr>
              <a:t>S-box</a:t>
            </a:r>
            <a:endParaRPr sz="2800" b="1" dirty="0">
              <a:solidFill>
                <a:srgbClr val="150045"/>
              </a:solidFill>
            </a:endParaRPr>
          </a:p>
        </p:txBody>
      </p:sp>
      <p:grpSp>
        <p:nvGrpSpPr>
          <p:cNvPr id="1384" name="Google Shape;1384;p38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85" name="Google Shape;1385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38"/>
          <p:cNvSpPr/>
          <p:nvPr/>
        </p:nvSpPr>
        <p:spPr>
          <a:xfrm rot="1771310">
            <a:off x="3148225" y="43972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673474" y="17041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38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412" name="Google Shape;1412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7" name="Picture 2" descr="6. 2. 2 تابع الشكل 6. 8 قاعدة صندوق S">
            <a:extLst>
              <a:ext uri="{FF2B5EF4-FFF2-40B4-BE49-F238E27FC236}">
                <a16:creationId xmlns:a16="http://schemas.microsoft.com/office/drawing/2014/main" id="{92B6093D-5966-FABB-4005-7F72EC5EF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8889" r="15079" b="6049"/>
          <a:stretch/>
        </p:blipFill>
        <p:spPr bwMode="auto">
          <a:xfrm>
            <a:off x="5114253" y="2299182"/>
            <a:ext cx="3316515" cy="26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صورة 9">
            <a:extLst>
              <a:ext uri="{FF2B5EF4-FFF2-40B4-BE49-F238E27FC236}">
                <a16:creationId xmlns:a16="http://schemas.microsoft.com/office/drawing/2014/main" id="{F0A68E28-2A88-184D-EA38-4DB9EB10D1E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105897"/>
            <a:ext cx="7715115" cy="1013466"/>
          </a:xfrm>
          <a:prstGeom prst="rect">
            <a:avLst/>
          </a:prstGeom>
        </p:spPr>
      </p:pic>
      <p:pic>
        <p:nvPicPr>
          <p:cNvPr id="79" name="Picture 4">
            <a:extLst>
              <a:ext uri="{FF2B5EF4-FFF2-40B4-BE49-F238E27FC236}">
                <a16:creationId xmlns:a16="http://schemas.microsoft.com/office/drawing/2014/main" id="{36900F94-877C-481B-A708-03B559E1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299183"/>
            <a:ext cx="4241799" cy="268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40"/>
          <p:cNvGrpSpPr/>
          <p:nvPr/>
        </p:nvGrpSpPr>
        <p:grpSpPr>
          <a:xfrm>
            <a:off x="7695876" y="403808"/>
            <a:ext cx="1211612" cy="438051"/>
            <a:chOff x="175552" y="1101686"/>
            <a:chExt cx="520944" cy="188336"/>
          </a:xfrm>
        </p:grpSpPr>
        <p:sp>
          <p:nvSpPr>
            <p:cNvPr id="1516" name="Google Shape;1516;p40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40"/>
          <p:cNvSpPr/>
          <p:nvPr/>
        </p:nvSpPr>
        <p:spPr>
          <a:xfrm rot="1771310" flipV="1">
            <a:off x="8297824" y="5185007"/>
            <a:ext cx="349937" cy="533066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40"/>
          <p:cNvPicPr preferRelativeResize="0"/>
          <p:nvPr/>
        </p:nvPicPr>
        <p:blipFill rotWithShape="1">
          <a:blip r:embed="rId3">
            <a:alphaModFix/>
          </a:blip>
          <a:srcRect l="14610" r="14603"/>
          <a:stretch/>
        </p:blipFill>
        <p:spPr>
          <a:xfrm rot="-758570">
            <a:off x="7643301" y="2341446"/>
            <a:ext cx="615599" cy="7193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54182" y="403808"/>
            <a:ext cx="6875373" cy="613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r"/>
            <a:r>
              <a:rPr lang="en-US" sz="2800" b="1" dirty="0" smtClean="0">
                <a:solidFill>
                  <a:srgbClr val="002060"/>
                </a:solidFill>
              </a:rPr>
              <a:t>Round</a:t>
            </a:r>
            <a:endParaRPr lang="ar-SA" sz="2800" b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" y="1463017"/>
            <a:ext cx="4287305" cy="3312918"/>
          </a:xfrm>
          <a:prstGeom prst="rect">
            <a:avLst/>
          </a:prstGeom>
        </p:spPr>
      </p:pic>
      <p:sp>
        <p:nvSpPr>
          <p:cNvPr id="218" name="object 3"/>
          <p:cNvSpPr txBox="1"/>
          <p:nvPr/>
        </p:nvSpPr>
        <p:spPr>
          <a:xfrm>
            <a:off x="502136" y="1017074"/>
            <a:ext cx="1763083" cy="34817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  <a:tabLst>
                <a:tab pos="380365" algn="l"/>
                <a:tab pos="381000" algn="l"/>
              </a:tabLst>
            </a:pPr>
            <a:r>
              <a:rPr sz="1600" dirty="0" err="1" smtClean="0">
                <a:latin typeface="Calibri"/>
                <a:cs typeface="Calibri"/>
              </a:rPr>
              <a:t>R</a:t>
            </a:r>
            <a:r>
              <a:rPr sz="1600" baseline="-21021" dirty="0" err="1" smtClean="0">
                <a:latin typeface="Calibri"/>
                <a:cs typeface="Calibri"/>
              </a:rPr>
              <a:t>i</a:t>
            </a:r>
            <a:r>
              <a:rPr sz="1600" spc="307" baseline="-21021" dirty="0" smtClean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= 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7" baseline="-21021" dirty="0">
                <a:latin typeface="Calibri"/>
                <a:cs typeface="Calibri"/>
              </a:rPr>
              <a:t>i-1</a:t>
            </a:r>
            <a:r>
              <a:rPr sz="1600" spc="307" baseline="-21021" dirty="0">
                <a:latin typeface="Calibri"/>
                <a:cs typeface="Calibri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⊕</a:t>
            </a:r>
            <a:r>
              <a:rPr sz="1600" spc="5" dirty="0">
                <a:latin typeface="Cambria Math"/>
                <a:cs typeface="Cambria Math"/>
              </a:rPr>
              <a:t> </a:t>
            </a:r>
            <a:r>
              <a:rPr sz="1600" dirty="0">
                <a:latin typeface="Calibri"/>
                <a:cs typeface="Calibri"/>
              </a:rPr>
              <a:t>f(R</a:t>
            </a:r>
            <a:r>
              <a:rPr sz="1600" baseline="-21021" dirty="0">
                <a:latin typeface="Calibri"/>
                <a:cs typeface="Calibri"/>
              </a:rPr>
              <a:t>i-1</a:t>
            </a:r>
            <a:r>
              <a:rPr sz="1600" dirty="0">
                <a:latin typeface="Calibri"/>
                <a:cs typeface="Calibri"/>
              </a:rPr>
              <a:t>,</a:t>
            </a:r>
            <a:r>
              <a:rPr sz="1600" spc="-5" dirty="0">
                <a:latin typeface="Calibri"/>
                <a:cs typeface="Calibri"/>
              </a:rPr>
              <a:t> K</a:t>
            </a:r>
            <a:r>
              <a:rPr sz="1600" spc="-7" baseline="-21021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51019" y="1135118"/>
            <a:ext cx="5573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SA" dirty="0"/>
              <a:t>في الخطوة الأخيرة من إيجاد</a:t>
            </a:r>
            <a:r>
              <a:rPr lang="en-US" dirty="0"/>
              <a:t> </a:t>
            </a:r>
            <a:r>
              <a:rPr lang="en-US" dirty="0" err="1"/>
              <a:t>Ri</a:t>
            </a:r>
            <a:r>
              <a:rPr lang="en-US" dirty="0"/>
              <a:t> </a:t>
            </a:r>
            <a:r>
              <a:rPr lang="ar-SA" dirty="0"/>
              <a:t>هي عملية إعادة ترتيب للبتات من خلال إدخالها على الجدول </a:t>
            </a:r>
            <a:r>
              <a:rPr lang="en-US" dirty="0"/>
              <a:t>P</a:t>
            </a:r>
            <a:endParaRPr lang="ar-SA" dirty="0"/>
          </a:p>
        </p:txBody>
      </p:sp>
      <p:graphicFrame>
        <p:nvGraphicFramePr>
          <p:cNvPr id="220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674633"/>
              </p:ext>
            </p:extLst>
          </p:nvPr>
        </p:nvGraphicFramePr>
        <p:xfrm>
          <a:off x="4550501" y="2054406"/>
          <a:ext cx="3021536" cy="1811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7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7692">
                  <a:extLst>
                    <a:ext uri="{9D8B030D-6E8A-4147-A177-3AD203B41FA5}">
                      <a16:colId xmlns:a16="http://schemas.microsoft.com/office/drawing/2014/main" val="2075499674"/>
                    </a:ext>
                  </a:extLst>
                </a:gridCol>
                <a:gridCol w="377692">
                  <a:extLst>
                    <a:ext uri="{9D8B030D-6E8A-4147-A177-3AD203B41FA5}">
                      <a16:colId xmlns:a16="http://schemas.microsoft.com/office/drawing/2014/main" val="2291269724"/>
                    </a:ext>
                  </a:extLst>
                </a:gridCol>
              </a:tblGrid>
              <a:tr h="45275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16</a:t>
                      </a: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0</a:t>
                      </a:r>
                      <a:r>
                        <a:rPr sz="1800" dirty="0" smtClean="0">
                          <a:latin typeface="Calibri"/>
                          <a:cs typeface="Calibri"/>
                        </a:rPr>
                        <a:t>7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20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21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29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 smtClean="0">
                          <a:latin typeface="Calibri"/>
                          <a:cs typeface="Calibri"/>
                        </a:rPr>
                        <a:t>1</a:t>
                      </a: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28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17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75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US" sz="1800" dirty="0" smtClean="0">
                          <a:latin typeface="Calibri"/>
                          <a:cs typeface="Calibri"/>
                        </a:rPr>
                        <a:t>0</a:t>
                      </a: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15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 smtClean="0">
                          <a:latin typeface="Calibri"/>
                          <a:cs typeface="Calibri"/>
                        </a:rPr>
                        <a:t>2</a:t>
                      </a: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 smtClean="0">
                          <a:latin typeface="Calibri"/>
                          <a:cs typeface="Calibri"/>
                        </a:rPr>
                        <a:t>2</a:t>
                      </a: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6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05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18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31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10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75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US" sz="1800" dirty="0" smtClean="0">
                          <a:latin typeface="Calibri"/>
                          <a:cs typeface="Calibri"/>
                        </a:rPr>
                        <a:t>0</a:t>
                      </a:r>
                      <a:r>
                        <a:rPr sz="1800" dirty="0" smtClean="0">
                          <a:latin typeface="Calibri"/>
                          <a:cs typeface="Calibri"/>
                        </a:rPr>
                        <a:t>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08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 smtClean="0">
                          <a:latin typeface="Calibri"/>
                          <a:cs typeface="Calibri"/>
                        </a:rPr>
                        <a:t>2</a:t>
                      </a: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14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32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 smtClean="0">
                          <a:latin typeface="Calibri"/>
                          <a:cs typeface="Calibri"/>
                        </a:rPr>
                        <a:t>2</a:t>
                      </a: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7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03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09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75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19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13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06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2</a:t>
                      </a:r>
                      <a:r>
                        <a:rPr sz="1800" dirty="0" smtClean="0">
                          <a:latin typeface="Calibri"/>
                          <a:cs typeface="Calibri"/>
                        </a:rPr>
                        <a:t>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 smtClean="0">
                          <a:latin typeface="Calibri"/>
                          <a:cs typeface="Calibri"/>
                        </a:rPr>
                        <a:t>1</a:t>
                      </a: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04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ar-SA" sz="1800" dirty="0" smtClean="0">
                          <a:latin typeface="Calibri"/>
                          <a:cs typeface="Calibri"/>
                        </a:rPr>
                        <a:t>25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" name="Google Shape;1597;p41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598" name="Google Shape;1598;p41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41"/>
          <p:cNvSpPr/>
          <p:nvPr/>
        </p:nvSpPr>
        <p:spPr>
          <a:xfrm rot="1771310">
            <a:off x="8198575" y="2294701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24941"/>
              </p:ext>
            </p:extLst>
          </p:nvPr>
        </p:nvGraphicFramePr>
        <p:xfrm>
          <a:off x="6151156" y="2190173"/>
          <a:ext cx="2467491" cy="2438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1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2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3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9</a:t>
                      </a: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3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18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3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3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60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3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63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55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3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62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3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61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45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3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0" marR="0" marT="31115" marB="0">
                    <a:lnL w="12700">
                      <a:noFill/>
                      <a:prstDash val="solid"/>
                    </a:lnL>
                    <a:lnR w="1905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4" name="TextBox 123"/>
          <p:cNvSpPr txBox="1"/>
          <p:nvPr/>
        </p:nvSpPr>
        <p:spPr>
          <a:xfrm>
            <a:off x="5547179" y="2741583"/>
            <a:ext cx="35945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150045"/>
                </a:solidFill>
              </a:rPr>
              <a:t>k1</a:t>
            </a:r>
            <a:endParaRPr lang="ar-SA" sz="1200" dirty="0">
              <a:solidFill>
                <a:srgbClr val="150045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5529881" y="3681261"/>
            <a:ext cx="38975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150045"/>
                </a:solidFill>
              </a:rPr>
              <a:t>k1</a:t>
            </a:r>
            <a:endParaRPr lang="ar-SA" sz="1200" dirty="0">
              <a:solidFill>
                <a:srgbClr val="150045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562471" y="4655605"/>
            <a:ext cx="38975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150045"/>
                </a:solidFill>
              </a:rPr>
              <a:t>k1</a:t>
            </a:r>
            <a:endParaRPr lang="ar-SA" sz="1200" dirty="0">
              <a:solidFill>
                <a:srgbClr val="150045"/>
              </a:solidFill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439805" y="868713"/>
            <a:ext cx="5122666" cy="4110259"/>
            <a:chOff x="439805" y="284707"/>
            <a:chExt cx="5217048" cy="4761549"/>
          </a:xfrm>
        </p:grpSpPr>
        <p:sp>
          <p:nvSpPr>
            <p:cNvPr id="88" name="Rounded Rectangle 87"/>
            <p:cNvSpPr/>
            <p:nvPr/>
          </p:nvSpPr>
          <p:spPr>
            <a:xfrm>
              <a:off x="1275556" y="284707"/>
              <a:ext cx="1662067" cy="25684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Key  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sp>
          <p:nvSpPr>
            <p:cNvPr id="16" name="Flowchart: Terminator 15"/>
            <p:cNvSpPr/>
            <p:nvPr/>
          </p:nvSpPr>
          <p:spPr>
            <a:xfrm>
              <a:off x="1423453" y="713478"/>
              <a:ext cx="1366272" cy="361528"/>
            </a:xfrm>
            <a:prstGeom prst="flowChartTerminator">
              <a:avLst/>
            </a:prstGeom>
            <a:gradFill>
              <a:gsLst>
                <a:gs pos="0">
                  <a:srgbClr val="B5B8CC"/>
                </a:gs>
                <a:gs pos="100000">
                  <a:srgbClr val="D3D5E0"/>
                </a:gs>
              </a:gsLst>
              <a:lin ang="5400012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PROMUTED </a:t>
              </a:r>
            </a:p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CHOICE 1 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46574" y="1309028"/>
              <a:ext cx="3406009" cy="261685"/>
              <a:chOff x="1314701" y="2054298"/>
              <a:chExt cx="3406009" cy="331930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444539" y="2067200"/>
                <a:ext cx="1276171" cy="31902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>
                    <a:solidFill>
                      <a:srgbClr val="150045"/>
                    </a:solidFill>
                  </a:rPr>
                  <a:t>D</a:t>
                </a:r>
                <a:r>
                  <a:rPr lang="en-US" sz="1200" dirty="0" smtClean="0">
                    <a:solidFill>
                      <a:srgbClr val="150045"/>
                    </a:solidFill>
                  </a:rPr>
                  <a:t>0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1314701" y="2054298"/>
                <a:ext cx="1276171" cy="32714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>
                    <a:solidFill>
                      <a:srgbClr val="150045"/>
                    </a:solidFill>
                  </a:rPr>
                  <a:t>C</a:t>
                </a:r>
                <a:r>
                  <a:rPr lang="en-US" sz="1200" dirty="0" smtClean="0">
                    <a:solidFill>
                      <a:srgbClr val="150045"/>
                    </a:solidFill>
                  </a:rPr>
                  <a:t>0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9805" y="1815559"/>
              <a:ext cx="3425771" cy="249365"/>
              <a:chOff x="1284659" y="2695723"/>
              <a:chExt cx="3425771" cy="476755"/>
            </a:xfrm>
          </p:grpSpPr>
          <p:sp>
            <p:nvSpPr>
              <p:cNvPr id="95" name="Flowchart: Terminator 94"/>
              <p:cNvSpPr/>
              <p:nvPr/>
            </p:nvSpPr>
            <p:spPr>
              <a:xfrm>
                <a:off x="3413022" y="2695723"/>
                <a:ext cx="1297408" cy="466863"/>
              </a:xfrm>
              <a:prstGeom prst="flowChartTerminator">
                <a:avLst/>
              </a:prstGeom>
              <a:gradFill>
                <a:gsLst>
                  <a:gs pos="0">
                    <a:srgbClr val="B5B8CC"/>
                  </a:gs>
                  <a:gs pos="100000">
                    <a:srgbClr val="D3D5E0"/>
                  </a:gs>
                </a:gsLst>
                <a:lin ang="5400012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RIGHT SHIFT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  <p:sp>
            <p:nvSpPr>
              <p:cNvPr id="96" name="Flowchart: Terminator 95"/>
              <p:cNvSpPr/>
              <p:nvPr/>
            </p:nvSpPr>
            <p:spPr>
              <a:xfrm>
                <a:off x="1284659" y="2698130"/>
                <a:ext cx="1276171" cy="474348"/>
              </a:xfrm>
              <a:prstGeom prst="flowChartTerminator">
                <a:avLst/>
              </a:prstGeom>
              <a:gradFill>
                <a:gsLst>
                  <a:gs pos="0">
                    <a:srgbClr val="B5B8CC"/>
                  </a:gs>
                  <a:gs pos="100000">
                    <a:srgbClr val="D3D5E0"/>
                  </a:gs>
                </a:gsLst>
                <a:lin ang="5400012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LEFT SHIFT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47622" y="2299087"/>
              <a:ext cx="3417954" cy="216367"/>
              <a:chOff x="1376113" y="1886523"/>
              <a:chExt cx="3417954" cy="265214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3517896" y="1886523"/>
                <a:ext cx="1276171" cy="26521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D1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1376113" y="1893004"/>
                <a:ext cx="1276171" cy="25873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C1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46574" y="2813876"/>
              <a:ext cx="3485990" cy="307962"/>
              <a:chOff x="1284659" y="2698130"/>
              <a:chExt cx="3485990" cy="504746"/>
            </a:xfrm>
          </p:grpSpPr>
          <p:sp>
            <p:nvSpPr>
              <p:cNvPr id="56" name="Flowchart: Terminator 55"/>
              <p:cNvSpPr/>
              <p:nvPr/>
            </p:nvSpPr>
            <p:spPr>
              <a:xfrm>
                <a:off x="3384261" y="2736014"/>
                <a:ext cx="1386388" cy="466862"/>
              </a:xfrm>
              <a:prstGeom prst="flowChartTerminator">
                <a:avLst/>
              </a:prstGeom>
              <a:gradFill>
                <a:gsLst>
                  <a:gs pos="0">
                    <a:srgbClr val="B5B8CC"/>
                  </a:gs>
                  <a:gs pos="100000">
                    <a:srgbClr val="D3D5E0"/>
                  </a:gs>
                </a:gsLst>
                <a:lin ang="5400012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RIGHT SHIFTS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  <p:sp>
            <p:nvSpPr>
              <p:cNvPr id="57" name="Flowchart: Terminator 56"/>
              <p:cNvSpPr/>
              <p:nvPr/>
            </p:nvSpPr>
            <p:spPr>
              <a:xfrm>
                <a:off x="1284659" y="2698130"/>
                <a:ext cx="1276171" cy="474348"/>
              </a:xfrm>
              <a:prstGeom prst="flowChartTerminator">
                <a:avLst/>
              </a:prstGeom>
              <a:gradFill>
                <a:gsLst>
                  <a:gs pos="0">
                    <a:srgbClr val="B5B8CC"/>
                  </a:gs>
                  <a:gs pos="100000">
                    <a:srgbClr val="D3D5E0"/>
                  </a:gs>
                </a:gsLst>
                <a:lin ang="5400012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LEFT SHIFTS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46573" y="3353654"/>
              <a:ext cx="3431338" cy="263315"/>
              <a:chOff x="1363943" y="1989134"/>
              <a:chExt cx="3431338" cy="355392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3519110" y="1989135"/>
                <a:ext cx="1276171" cy="35539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DN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363943" y="1989134"/>
                <a:ext cx="1276171" cy="35539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CN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446573" y="3877847"/>
              <a:ext cx="3485991" cy="340204"/>
              <a:chOff x="1251812" y="2690122"/>
              <a:chExt cx="3485991" cy="506585"/>
            </a:xfrm>
          </p:grpSpPr>
          <p:sp>
            <p:nvSpPr>
              <p:cNvPr id="62" name="Flowchart: Terminator 61"/>
              <p:cNvSpPr/>
              <p:nvPr/>
            </p:nvSpPr>
            <p:spPr>
              <a:xfrm>
                <a:off x="3351415" y="2729844"/>
                <a:ext cx="1386388" cy="466863"/>
              </a:xfrm>
              <a:prstGeom prst="flowChartTerminator">
                <a:avLst/>
              </a:prstGeom>
              <a:gradFill>
                <a:gsLst>
                  <a:gs pos="0">
                    <a:srgbClr val="B5B8CC"/>
                  </a:gs>
                  <a:gs pos="100000">
                    <a:srgbClr val="D3D5E0"/>
                  </a:gs>
                </a:gsLst>
                <a:lin ang="5400012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RIGHT SHIFTS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  <p:sp>
            <p:nvSpPr>
              <p:cNvPr id="63" name="Flowchart: Terminator 62"/>
              <p:cNvSpPr/>
              <p:nvPr/>
            </p:nvSpPr>
            <p:spPr>
              <a:xfrm>
                <a:off x="1251812" y="2690122"/>
                <a:ext cx="1276171" cy="474347"/>
              </a:xfrm>
              <a:prstGeom prst="flowChartTerminator">
                <a:avLst/>
              </a:prstGeom>
              <a:gradFill>
                <a:gsLst>
                  <a:gs pos="0">
                    <a:srgbClr val="B5B8CC"/>
                  </a:gs>
                  <a:gs pos="100000">
                    <a:srgbClr val="D3D5E0"/>
                  </a:gs>
                </a:gsLst>
                <a:lin ang="5400012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LEFT SHIFTS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41588" y="4424568"/>
              <a:ext cx="3422469" cy="263920"/>
              <a:chOff x="1323671" y="2053493"/>
              <a:chExt cx="3422469" cy="355393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3469969" y="2053495"/>
                <a:ext cx="1276171" cy="35539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D16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323671" y="2053493"/>
                <a:ext cx="1276171" cy="35539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150045"/>
                    </a:solidFill>
                  </a:rPr>
                  <a:t>C16</a:t>
                </a:r>
                <a:endParaRPr lang="ar-SA" sz="1200" dirty="0">
                  <a:solidFill>
                    <a:srgbClr val="150045"/>
                  </a:solidFill>
                </a:endParaRPr>
              </a:p>
            </p:txBody>
          </p:sp>
        </p:grpSp>
        <p:sp>
          <p:nvSpPr>
            <p:cNvPr id="69" name="Flowchart: Terminator 68"/>
            <p:cNvSpPr/>
            <p:nvPr/>
          </p:nvSpPr>
          <p:spPr>
            <a:xfrm>
              <a:off x="4170724" y="2415463"/>
              <a:ext cx="1198550" cy="398650"/>
            </a:xfrm>
            <a:prstGeom prst="flowChartTerminator">
              <a:avLst/>
            </a:prstGeom>
            <a:gradFill>
              <a:gsLst>
                <a:gs pos="0">
                  <a:srgbClr val="B5B8CC"/>
                </a:gs>
                <a:gs pos="100000">
                  <a:srgbClr val="D3D5E0"/>
                </a:gs>
              </a:gsLst>
              <a:lin ang="5400012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PROMUTED </a:t>
              </a:r>
            </a:p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CHOICE 1 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sp>
          <p:nvSpPr>
            <p:cNvPr id="70" name="Flowchart: Terminator 69"/>
            <p:cNvSpPr/>
            <p:nvPr/>
          </p:nvSpPr>
          <p:spPr>
            <a:xfrm>
              <a:off x="4191741" y="3490528"/>
              <a:ext cx="1202796" cy="425670"/>
            </a:xfrm>
            <a:prstGeom prst="flowChartTerminator">
              <a:avLst/>
            </a:prstGeom>
            <a:gradFill>
              <a:gsLst>
                <a:gs pos="0">
                  <a:srgbClr val="B5B8CC"/>
                </a:gs>
                <a:gs pos="100000">
                  <a:srgbClr val="D3D5E0"/>
                </a:gs>
              </a:gsLst>
              <a:lin ang="5400012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PROMUTED </a:t>
              </a:r>
            </a:p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CHOICE 1 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sp>
          <p:nvSpPr>
            <p:cNvPr id="71" name="Flowchart: Terminator 70"/>
            <p:cNvSpPr/>
            <p:nvPr/>
          </p:nvSpPr>
          <p:spPr>
            <a:xfrm>
              <a:off x="4238767" y="4592612"/>
              <a:ext cx="1241844" cy="453644"/>
            </a:xfrm>
            <a:prstGeom prst="flowChartTerminator">
              <a:avLst/>
            </a:prstGeom>
            <a:gradFill>
              <a:gsLst>
                <a:gs pos="0">
                  <a:srgbClr val="B5B8CC"/>
                </a:gs>
                <a:gs pos="100000">
                  <a:srgbClr val="D3D5E0"/>
                </a:gs>
              </a:gsLst>
              <a:lin ang="5400012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PROMUTED </a:t>
              </a:r>
            </a:p>
            <a:p>
              <a:pPr algn="ctr"/>
              <a:r>
                <a:rPr lang="en-US" sz="1200" dirty="0" smtClean="0">
                  <a:solidFill>
                    <a:srgbClr val="150045"/>
                  </a:solidFill>
                </a:rPr>
                <a:t>CHOICE 1 </a:t>
              </a:r>
              <a:endParaRPr lang="ar-SA" sz="1200" dirty="0">
                <a:solidFill>
                  <a:srgbClr val="150045"/>
                </a:solidFill>
              </a:endParaRPr>
            </a:p>
          </p:txBody>
        </p:sp>
        <p:cxnSp>
          <p:nvCxnSpPr>
            <p:cNvPr id="3" name="Straight Arrow Connector 2"/>
            <p:cNvCxnSpPr>
              <a:stCxn id="88" idx="2"/>
              <a:endCxn id="16" idx="0"/>
            </p:cNvCxnSpPr>
            <p:nvPr/>
          </p:nvCxnSpPr>
          <p:spPr>
            <a:xfrm>
              <a:off x="2106589" y="541553"/>
              <a:ext cx="1" cy="171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6" idx="2"/>
            </p:cNvCxnSpPr>
            <p:nvPr/>
          </p:nvCxnSpPr>
          <p:spPr>
            <a:xfrm flipH="1">
              <a:off x="1084662" y="1075006"/>
              <a:ext cx="1021928" cy="234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6" idx="2"/>
            </p:cNvCxnSpPr>
            <p:nvPr/>
          </p:nvCxnSpPr>
          <p:spPr>
            <a:xfrm>
              <a:off x="2106590" y="1075006"/>
              <a:ext cx="1107908" cy="244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4" idx="2"/>
              <a:endCxn id="96" idx="0"/>
            </p:cNvCxnSpPr>
            <p:nvPr/>
          </p:nvCxnSpPr>
          <p:spPr>
            <a:xfrm flipH="1">
              <a:off x="1077891" y="1566944"/>
              <a:ext cx="6769" cy="249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2" idx="2"/>
              <a:endCxn id="95" idx="0"/>
            </p:cNvCxnSpPr>
            <p:nvPr/>
          </p:nvCxnSpPr>
          <p:spPr>
            <a:xfrm>
              <a:off x="3214498" y="1570713"/>
              <a:ext cx="2374" cy="244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6" idx="2"/>
              <a:endCxn id="101" idx="0"/>
            </p:cNvCxnSpPr>
            <p:nvPr/>
          </p:nvCxnSpPr>
          <p:spPr>
            <a:xfrm>
              <a:off x="1077891" y="2064924"/>
              <a:ext cx="7817" cy="239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5" idx="2"/>
              <a:endCxn id="100" idx="0"/>
            </p:cNvCxnSpPr>
            <p:nvPr/>
          </p:nvCxnSpPr>
          <p:spPr>
            <a:xfrm>
              <a:off x="3216872" y="2059750"/>
              <a:ext cx="10619" cy="239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01" idx="2"/>
              <a:endCxn id="57" idx="0"/>
            </p:cNvCxnSpPr>
            <p:nvPr/>
          </p:nvCxnSpPr>
          <p:spPr>
            <a:xfrm flipH="1">
              <a:off x="1084660" y="2515454"/>
              <a:ext cx="1048" cy="29842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0" idx="2"/>
              <a:endCxn id="56" idx="0"/>
            </p:cNvCxnSpPr>
            <p:nvPr/>
          </p:nvCxnSpPr>
          <p:spPr>
            <a:xfrm>
              <a:off x="3227491" y="2515454"/>
              <a:ext cx="11879" cy="32153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8" name="Straight Arrow Connector 1567"/>
            <p:cNvCxnSpPr>
              <a:stCxn id="57" idx="2"/>
              <a:endCxn id="60" idx="0"/>
            </p:cNvCxnSpPr>
            <p:nvPr/>
          </p:nvCxnSpPr>
          <p:spPr>
            <a:xfrm flipH="1">
              <a:off x="1084659" y="3103291"/>
              <a:ext cx="1" cy="25036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1" name="Straight Arrow Connector 1570"/>
            <p:cNvCxnSpPr>
              <a:stCxn id="56" idx="2"/>
              <a:endCxn id="59" idx="0"/>
            </p:cNvCxnSpPr>
            <p:nvPr/>
          </p:nvCxnSpPr>
          <p:spPr>
            <a:xfrm>
              <a:off x="3239370" y="3121838"/>
              <a:ext cx="456" cy="23181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3" name="Straight Arrow Connector 1572"/>
            <p:cNvCxnSpPr>
              <a:stCxn id="60" idx="2"/>
              <a:endCxn id="63" idx="0"/>
            </p:cNvCxnSpPr>
            <p:nvPr/>
          </p:nvCxnSpPr>
          <p:spPr>
            <a:xfrm>
              <a:off x="1084659" y="3616968"/>
              <a:ext cx="0" cy="26087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5" name="Straight Arrow Connector 1574"/>
            <p:cNvCxnSpPr>
              <a:stCxn id="59" idx="2"/>
              <a:endCxn id="62" idx="0"/>
            </p:cNvCxnSpPr>
            <p:nvPr/>
          </p:nvCxnSpPr>
          <p:spPr>
            <a:xfrm flipH="1">
              <a:off x="3239370" y="3616969"/>
              <a:ext cx="456" cy="28755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7" name="Straight Arrow Connector 1576"/>
            <p:cNvCxnSpPr>
              <a:stCxn id="63" idx="2"/>
            </p:cNvCxnSpPr>
            <p:nvPr/>
          </p:nvCxnSpPr>
          <p:spPr>
            <a:xfrm>
              <a:off x="1084659" y="4196401"/>
              <a:ext cx="18148" cy="22802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9" name="Straight Arrow Connector 1578"/>
            <p:cNvCxnSpPr>
              <a:stCxn id="62" idx="2"/>
            </p:cNvCxnSpPr>
            <p:nvPr/>
          </p:nvCxnSpPr>
          <p:spPr>
            <a:xfrm>
              <a:off x="3239370" y="4218051"/>
              <a:ext cx="9735" cy="20637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01" idx="2"/>
            </p:cNvCxnSpPr>
            <p:nvPr/>
          </p:nvCxnSpPr>
          <p:spPr>
            <a:xfrm flipH="1">
              <a:off x="1084659" y="2515454"/>
              <a:ext cx="1049" cy="159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00" idx="2"/>
            </p:cNvCxnSpPr>
            <p:nvPr/>
          </p:nvCxnSpPr>
          <p:spPr>
            <a:xfrm>
              <a:off x="3227491" y="2515454"/>
              <a:ext cx="11879" cy="1711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7" idx="2"/>
            </p:cNvCxnSpPr>
            <p:nvPr/>
          </p:nvCxnSpPr>
          <p:spPr>
            <a:xfrm flipH="1">
              <a:off x="1077890" y="3103291"/>
              <a:ext cx="6770" cy="125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56" idx="2"/>
            </p:cNvCxnSpPr>
            <p:nvPr/>
          </p:nvCxnSpPr>
          <p:spPr>
            <a:xfrm flipH="1">
              <a:off x="3231990" y="3121838"/>
              <a:ext cx="7380" cy="106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0" idx="2"/>
            </p:cNvCxnSpPr>
            <p:nvPr/>
          </p:nvCxnSpPr>
          <p:spPr>
            <a:xfrm flipH="1">
              <a:off x="1080541" y="3616966"/>
              <a:ext cx="4118" cy="135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59" idx="2"/>
            </p:cNvCxnSpPr>
            <p:nvPr/>
          </p:nvCxnSpPr>
          <p:spPr>
            <a:xfrm flipH="1">
              <a:off x="3239370" y="3616967"/>
              <a:ext cx="456" cy="153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63" idx="2"/>
            </p:cNvCxnSpPr>
            <p:nvPr/>
          </p:nvCxnSpPr>
          <p:spPr>
            <a:xfrm>
              <a:off x="1084659" y="4196401"/>
              <a:ext cx="9074" cy="145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62" idx="2"/>
            </p:cNvCxnSpPr>
            <p:nvPr/>
          </p:nvCxnSpPr>
          <p:spPr>
            <a:xfrm>
              <a:off x="3239370" y="4218048"/>
              <a:ext cx="7835" cy="123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69" idx="1"/>
            </p:cNvCxnSpPr>
            <p:nvPr/>
          </p:nvCxnSpPr>
          <p:spPr>
            <a:xfrm flipV="1">
              <a:off x="1102807" y="2614788"/>
              <a:ext cx="3067916" cy="2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endCxn id="70" idx="1"/>
            </p:cNvCxnSpPr>
            <p:nvPr/>
          </p:nvCxnSpPr>
          <p:spPr>
            <a:xfrm flipV="1">
              <a:off x="1077890" y="3703363"/>
              <a:ext cx="3113851" cy="44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5" idx="2"/>
            </p:cNvCxnSpPr>
            <p:nvPr/>
          </p:nvCxnSpPr>
          <p:spPr>
            <a:xfrm flipH="1">
              <a:off x="3220987" y="4688488"/>
              <a:ext cx="4985" cy="20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1077890" y="4819434"/>
              <a:ext cx="3160878" cy="53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66" idx="2"/>
            </p:cNvCxnSpPr>
            <p:nvPr/>
          </p:nvCxnSpPr>
          <p:spPr>
            <a:xfrm flipH="1">
              <a:off x="1077890" y="4688487"/>
              <a:ext cx="1784" cy="1843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69" idx="3"/>
              <a:endCxn id="124" idx="1"/>
            </p:cNvCxnSpPr>
            <p:nvPr/>
          </p:nvCxnSpPr>
          <p:spPr>
            <a:xfrm>
              <a:off x="5369274" y="2614788"/>
              <a:ext cx="2720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70" idx="3"/>
              <a:endCxn id="189" idx="1"/>
            </p:cNvCxnSpPr>
            <p:nvPr/>
          </p:nvCxnSpPr>
          <p:spPr>
            <a:xfrm>
              <a:off x="5394536" y="3703363"/>
              <a:ext cx="2291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71" idx="3"/>
              <a:endCxn id="190" idx="1"/>
            </p:cNvCxnSpPr>
            <p:nvPr/>
          </p:nvCxnSpPr>
          <p:spPr>
            <a:xfrm>
              <a:off x="5480612" y="4819434"/>
              <a:ext cx="176241" cy="1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Rectangle 171"/>
          <p:cNvSpPr/>
          <p:nvPr/>
        </p:nvSpPr>
        <p:spPr>
          <a:xfrm>
            <a:off x="3999627" y="11758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ar-SA" dirty="0"/>
              <a:t>عملية ادخال ال</a:t>
            </a:r>
            <a:r>
              <a:rPr lang="en-US" sz="1200" dirty="0"/>
              <a:t>key </a:t>
            </a:r>
            <a:r>
              <a:rPr lang="ar-SA" sz="1200" dirty="0"/>
              <a:t> </a:t>
            </a:r>
            <a:r>
              <a:rPr lang="ar-SA" dirty="0"/>
              <a:t>على</a:t>
            </a:r>
            <a:r>
              <a:rPr lang="en-US" dirty="0"/>
              <a:t>  </a:t>
            </a:r>
            <a:r>
              <a:rPr lang="en-US" sz="1200" dirty="0"/>
              <a:t>PC-1</a:t>
            </a:r>
            <a:r>
              <a:rPr lang="en-US" dirty="0"/>
              <a:t> </a:t>
            </a:r>
            <a:r>
              <a:rPr lang="ar-SA" dirty="0"/>
              <a:t>هي عملية تغير ترتيب لبتات مع تصغير حجمه من </a:t>
            </a:r>
            <a:r>
              <a:rPr lang="en-US" dirty="0"/>
              <a:t>  </a:t>
            </a:r>
            <a:r>
              <a:rPr lang="en-US" sz="1200" dirty="0"/>
              <a:t>64  Bit key</a:t>
            </a:r>
            <a:r>
              <a:rPr lang="ar-SA" sz="1200" dirty="0"/>
              <a:t> </a:t>
            </a:r>
            <a:r>
              <a:rPr lang="ar-SA" dirty="0"/>
              <a:t>إلى </a:t>
            </a:r>
            <a:r>
              <a:rPr lang="en-US" sz="1200" dirty="0"/>
              <a:t>56</a:t>
            </a:r>
            <a:r>
              <a:rPr lang="en-US" dirty="0"/>
              <a:t> </a:t>
            </a:r>
            <a:endParaRPr lang="ar-SA" dirty="0"/>
          </a:p>
        </p:txBody>
      </p:sp>
      <p:sp>
        <p:nvSpPr>
          <p:cNvPr id="173" name="Rectangle 172"/>
          <p:cNvSpPr/>
          <p:nvPr/>
        </p:nvSpPr>
        <p:spPr>
          <a:xfrm>
            <a:off x="3196416" y="545281"/>
            <a:ext cx="3912807" cy="500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r"/>
            <a:r>
              <a:rPr lang="ar-SA" sz="2400" b="1" dirty="0" smtClean="0">
                <a:solidFill>
                  <a:srgbClr val="150045"/>
                </a:solidFill>
              </a:rPr>
              <a:t> </a:t>
            </a:r>
            <a:r>
              <a:rPr lang="en-US" sz="2400" b="1" dirty="0">
                <a:solidFill>
                  <a:srgbClr val="150045"/>
                </a:solidFill>
              </a:rPr>
              <a:t>KEY </a:t>
            </a:r>
            <a:r>
              <a:rPr lang="ar-SA" sz="2400" b="1" dirty="0" smtClean="0">
                <a:solidFill>
                  <a:srgbClr val="150045"/>
                </a:solidFill>
              </a:rPr>
              <a:t>خطوات توليد مفتاح التشفير </a:t>
            </a:r>
            <a:endParaRPr lang="en-US" sz="2400" b="1" dirty="0" smtClean="0">
              <a:solidFill>
                <a:srgbClr val="150045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7051158" y="1886696"/>
            <a:ext cx="55091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 smtClean="0">
                <a:solidFill>
                  <a:srgbClr val="150045"/>
                </a:solidFill>
              </a:rPr>
              <a:t>PC-1</a:t>
            </a:r>
            <a:endParaRPr lang="ar-SA" sz="1200" b="1" dirty="0">
              <a:solidFill>
                <a:srgbClr val="15004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2"/>
          <p:cNvSpPr/>
          <p:nvPr/>
        </p:nvSpPr>
        <p:spPr>
          <a:xfrm rot="1771233">
            <a:off x="5672924" y="1393265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8" name="Google Shape;1638;p42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639" name="Google Shape;1639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1663;p42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664" name="Google Shape;1664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2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689" name="Google Shape;1689;p4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5A297F40-BAEC-E239-95F5-198790A2E9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0799" y="1268428"/>
            <a:ext cx="3170325" cy="277030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644677-9436-8B58-C8BD-5928BCE474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1498" y="1399045"/>
            <a:ext cx="1898771" cy="26396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91884" y="539508"/>
            <a:ext cx="3634855" cy="506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r"/>
            <a:r>
              <a:rPr lang="en-US" sz="2800" b="1" dirty="0" smtClean="0">
                <a:solidFill>
                  <a:srgbClr val="150045"/>
                </a:solidFill>
              </a:rPr>
              <a:t>Shift</a:t>
            </a:r>
            <a:endParaRPr lang="ar-SA" sz="2800" b="1" dirty="0">
              <a:solidFill>
                <a:srgbClr val="15004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922</Words>
  <Application>Microsoft Office PowerPoint</Application>
  <PresentationFormat>On-screen Show (16:9)</PresentationFormat>
  <Paragraphs>482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Secular One</vt:lpstr>
      <vt:lpstr>Bebas Neue</vt:lpstr>
      <vt:lpstr>Barlow</vt:lpstr>
      <vt:lpstr>PT Sans</vt:lpstr>
      <vt:lpstr>Arial</vt:lpstr>
      <vt:lpstr>Cambria Math</vt:lpstr>
      <vt:lpstr>Wingdings</vt:lpstr>
      <vt:lpstr>Calibri</vt:lpstr>
      <vt:lpstr>STEM Elective Subject for Middle School - 7th Grade: Principles of IT, Cybersecurity and Engineering by Slidesgo</vt:lpstr>
      <vt:lpstr>DES3 Algorithm</vt:lpstr>
      <vt:lpstr>PowerPoint Presentation</vt:lpstr>
      <vt:lpstr>PowerPoint Presentation</vt:lpstr>
      <vt:lpstr>01</vt:lpstr>
      <vt:lpstr>PowerPoint Presentation</vt:lpstr>
      <vt:lpstr>S-box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DES3 Algorithm</dc:title>
  <dc:creator>Wessal</dc:creator>
  <cp:lastModifiedBy>Maher Fattouh</cp:lastModifiedBy>
  <cp:revision>95</cp:revision>
  <dcterms:modified xsi:type="dcterms:W3CDTF">2022-12-19T15:51:12Z</dcterms:modified>
</cp:coreProperties>
</file>